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</p:sldMasterIdLst>
  <p:notesMasterIdLst>
    <p:notesMasterId r:id="rId72"/>
  </p:notesMasterIdLst>
  <p:handoutMasterIdLst>
    <p:handoutMasterId r:id="rId73"/>
  </p:handoutMasterIdLst>
  <p:sldIdLst>
    <p:sldId id="394" r:id="rId4"/>
    <p:sldId id="506" r:id="rId5"/>
    <p:sldId id="537" r:id="rId6"/>
    <p:sldId id="538" r:id="rId7"/>
    <p:sldId id="539" r:id="rId8"/>
    <p:sldId id="540" r:id="rId9"/>
    <p:sldId id="541" r:id="rId10"/>
    <p:sldId id="542" r:id="rId11"/>
    <p:sldId id="543" r:id="rId12"/>
    <p:sldId id="544" r:id="rId13"/>
    <p:sldId id="545" r:id="rId14"/>
    <p:sldId id="546" r:id="rId15"/>
    <p:sldId id="547" r:id="rId16"/>
    <p:sldId id="548" r:id="rId17"/>
    <p:sldId id="549" r:id="rId18"/>
    <p:sldId id="550" r:id="rId19"/>
    <p:sldId id="551" r:id="rId20"/>
    <p:sldId id="552" r:id="rId21"/>
    <p:sldId id="553" r:id="rId22"/>
    <p:sldId id="554" r:id="rId23"/>
    <p:sldId id="555" r:id="rId24"/>
    <p:sldId id="556" r:id="rId25"/>
    <p:sldId id="557" r:id="rId26"/>
    <p:sldId id="558" r:id="rId27"/>
    <p:sldId id="559" r:id="rId28"/>
    <p:sldId id="560" r:id="rId29"/>
    <p:sldId id="561" r:id="rId30"/>
    <p:sldId id="562" r:id="rId31"/>
    <p:sldId id="563" r:id="rId32"/>
    <p:sldId id="564" r:id="rId33"/>
    <p:sldId id="599" r:id="rId34"/>
    <p:sldId id="565" r:id="rId35"/>
    <p:sldId id="566" r:id="rId36"/>
    <p:sldId id="567" r:id="rId37"/>
    <p:sldId id="600" r:id="rId38"/>
    <p:sldId id="568" r:id="rId39"/>
    <p:sldId id="601" r:id="rId40"/>
    <p:sldId id="569" r:id="rId41"/>
    <p:sldId id="602" r:id="rId42"/>
    <p:sldId id="570" r:id="rId43"/>
    <p:sldId id="603" r:id="rId44"/>
    <p:sldId id="571" r:id="rId45"/>
    <p:sldId id="604" r:id="rId46"/>
    <p:sldId id="572" r:id="rId47"/>
    <p:sldId id="573" r:id="rId48"/>
    <p:sldId id="574" r:id="rId49"/>
    <p:sldId id="575" r:id="rId50"/>
    <p:sldId id="576" r:id="rId51"/>
    <p:sldId id="577" r:id="rId52"/>
    <p:sldId id="578" r:id="rId53"/>
    <p:sldId id="579" r:id="rId54"/>
    <p:sldId id="580" r:id="rId55"/>
    <p:sldId id="581" r:id="rId56"/>
    <p:sldId id="582" r:id="rId57"/>
    <p:sldId id="583" r:id="rId58"/>
    <p:sldId id="584" r:id="rId59"/>
    <p:sldId id="605" r:id="rId60"/>
    <p:sldId id="585" r:id="rId61"/>
    <p:sldId id="615" r:id="rId62"/>
    <p:sldId id="612" r:id="rId63"/>
    <p:sldId id="616" r:id="rId64"/>
    <p:sldId id="613" r:id="rId65"/>
    <p:sldId id="614" r:id="rId66"/>
    <p:sldId id="606" r:id="rId67"/>
    <p:sldId id="607" r:id="rId68"/>
    <p:sldId id="611" r:id="rId69"/>
    <p:sldId id="609" r:id="rId70"/>
    <p:sldId id="610" r:id="rId7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3802"/>
    <a:srgbClr val="FB816D"/>
    <a:srgbClr val="663606"/>
    <a:srgbClr val="FB81B6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14" autoAdjust="0"/>
    <p:restoredTop sz="86446" autoAdjust="0"/>
  </p:normalViewPr>
  <p:slideViewPr>
    <p:cSldViewPr>
      <p:cViewPr varScale="1">
        <p:scale>
          <a:sx n="92" d="100"/>
          <a:sy n="92" d="100"/>
        </p:scale>
        <p:origin x="240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1/21/2016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Interpreter Pattern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E71C3-3A82-4C72-B06D-032E4435E670}" type="slidenum">
              <a:rPr lang="en-US"/>
              <a:pPr/>
              <a:t>60</a:t>
            </a:fld>
            <a:endParaRPr lang="en-US" dirty="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77920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Interpreter Pattern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615EF7-4B3A-407F-90CC-326B1E41BE2A}" type="slidenum">
              <a:rPr lang="en-US"/>
              <a:pPr/>
              <a:t>62</a:t>
            </a:fld>
            <a:endParaRPr lang="en-US" dirty="0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36" y="4272197"/>
            <a:ext cx="5011798" cy="4047344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92072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/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/>
              <a:t>Множество – йерархия, библиотека от класове, някаква съвкупност от свързани, зависими обекти</a:t>
            </a:r>
          </a:p>
          <a:p>
            <a:r>
              <a:rPr lang="bg-BG"/>
              <a:t>Множеството може ли да е само един обект?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44066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10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83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760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77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pPr/>
              <a:t>1/21/2016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69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pPr/>
              <a:t>1/21/2016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arbara_Liskov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nject.org/" TargetMode="External"/><Relationship Id="rId2" Type="http://schemas.openxmlformats.org/officeDocument/2006/relationships/hyperlink" Target="http://docs.structuremap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jects.spring.io/spring-framework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corey.quickshiftconsulting.com/blog/first-pos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factory.com/net/factory-method-design-patter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factory.com/net/abstract-factory-design-patter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70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66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high-quality-code" TargetMode="External"/><Relationship Id="rId10" Type="http://schemas.openxmlformats.org/officeDocument/2006/relationships/image" Target="../media/image65.png"/><Relationship Id="rId19" Type="http://schemas.openxmlformats.org/officeDocument/2006/relationships/image" Target="../media/image69.png"/><Relationship Id="rId4" Type="http://schemas.openxmlformats.org/officeDocument/2006/relationships/image" Target="../media/image62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24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914400"/>
            <a:ext cx="7772400" cy="182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 smtClean="0"/>
              <a:t>SOLID Principles</a:t>
            </a:r>
            <a:br>
              <a:rPr lang="en-US" sz="4800" dirty="0" smtClean="0"/>
            </a:br>
            <a:r>
              <a:rPr lang="en-US" sz="4800" dirty="0" smtClean="0"/>
              <a:t>in Software Design</a:t>
            </a:r>
            <a:endParaRPr lang="en-US" sz="4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3" y="2930177"/>
            <a:ext cx="7777696" cy="727423"/>
          </a:xfrm>
        </p:spPr>
        <p:txBody>
          <a:bodyPr>
            <a:noAutofit/>
          </a:bodyPr>
          <a:lstStyle/>
          <a:p>
            <a:r>
              <a:rPr lang="en-US" sz="3600" dirty="0" smtClean="0"/>
              <a:t>SOLID</a:t>
            </a:r>
            <a:r>
              <a:rPr lang="en-US" sz="3600" dirty="0"/>
              <a:t>, DRY, </a:t>
            </a:r>
            <a:r>
              <a:rPr lang="en-US" sz="3600" dirty="0" smtClean="0"/>
              <a:t>YAGNI, KISS</a:t>
            </a:r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https://cdn.tutsplus.com/net/uploads/legacy/2047_softwarePrinciples/threeprinciple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53708" y="4093489"/>
            <a:ext cx="4674704" cy="186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1" y="5469787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0" y="5088787"/>
            <a:ext cx="3204293" cy="382788"/>
          </a:xfrm>
        </p:spPr>
        <p:txBody>
          <a:bodyPr/>
          <a:lstStyle/>
          <a:p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softuni.bg</a:t>
            </a:r>
            <a:endParaRPr lang="en-US" sz="2000" dirty="0"/>
          </a:p>
        </p:txBody>
      </p:sp>
      <p:sp>
        <p:nvSpPr>
          <p:cNvPr id="2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8536" y="4631587"/>
            <a:ext cx="3189491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58536" y="4130640"/>
            <a:ext cx="3189489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12" name="Picture 11" descr="http://softuni.b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75012" y="3844577"/>
            <a:ext cx="2133598" cy="23414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4624512" y="3682006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5504000"/>
            <a:ext cx="7924800" cy="820600"/>
          </a:xfrm>
        </p:spPr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0802" y="818530"/>
            <a:ext cx="5687219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2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3810000"/>
            <a:ext cx="11804822" cy="2911476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extension </a:t>
            </a:r>
          </a:p>
          <a:p>
            <a:pPr lvl="1"/>
            <a:r>
              <a:rPr lang="en-US" dirty="0"/>
              <a:t>New behavior can be </a:t>
            </a:r>
            <a:r>
              <a:rPr lang="en-US" dirty="0" smtClean="0"/>
              <a:t>added later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modification </a:t>
            </a:r>
            <a:endParaRPr lang="en-US" b="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Changes to source or binary code are not </a:t>
            </a:r>
            <a:r>
              <a:rPr lang="en-US" dirty="0" smtClean="0"/>
              <a:t>required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 </a:t>
            </a:r>
            <a:r>
              <a:rPr lang="en-US" dirty="0" smtClean="0"/>
              <a:t>– Open </a:t>
            </a:r>
            <a:r>
              <a:rPr lang="en-US" dirty="0"/>
              <a:t>/ Closed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1366153"/>
            <a:ext cx="10066866" cy="21390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/ Closed Principle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states that software entities (classes, modules, functions, etc.) should be open for extension, but closed for modification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6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 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66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 behavior without changing the code?!</a:t>
            </a:r>
          </a:p>
          <a:p>
            <a:pPr lvl="1"/>
            <a:r>
              <a:rPr lang="en-US" dirty="0" smtClean="0"/>
              <a:t>Yes, this is possible, e.g.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inheritance</a:t>
            </a:r>
            <a:r>
              <a:rPr lang="en-US" dirty="0" smtClean="0"/>
              <a:t> or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parameterization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Rely on abstractions</a:t>
            </a:r>
            <a:r>
              <a:rPr lang="en-US" dirty="0" smtClean="0"/>
              <a:t>, not on implementations</a:t>
            </a:r>
          </a:p>
          <a:p>
            <a:pPr lvl="1"/>
            <a:r>
              <a:rPr lang="en-US" dirty="0" smtClean="0"/>
              <a:t>Do not limit the variety of implementations</a:t>
            </a:r>
          </a:p>
          <a:p>
            <a:r>
              <a:rPr lang="en-US" dirty="0" smtClean="0"/>
              <a:t>In object-oriented languages like C#</a:t>
            </a:r>
          </a:p>
          <a:p>
            <a:pPr lvl="1"/>
            <a:r>
              <a:rPr lang="en-US" dirty="0" smtClean="0"/>
              <a:t>Use interfaces and abstract classes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 – Open / Closed </a:t>
            </a:r>
            <a:r>
              <a:rPr lang="en-US" dirty="0" smtClean="0"/>
              <a:t>Principle (2)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66212" y="4267200"/>
            <a:ext cx="2408633" cy="200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0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violations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of OCP</a:t>
            </a:r>
          </a:p>
          <a:p>
            <a:pPr lvl="1"/>
            <a:r>
              <a:rPr lang="en-US" dirty="0"/>
              <a:t>Cascading changes through modules</a:t>
            </a:r>
          </a:p>
          <a:p>
            <a:pPr lvl="1"/>
            <a:r>
              <a:rPr lang="en-US" dirty="0" smtClean="0"/>
              <a:t>Each change requires re-testing (and possible bugs)</a:t>
            </a:r>
          </a:p>
          <a:p>
            <a:pPr lvl="1"/>
            <a:r>
              <a:rPr lang="en-US" dirty="0" smtClean="0"/>
              <a:t>Logic depends on conditional statements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Classic solutions</a:t>
            </a:r>
          </a:p>
          <a:p>
            <a:pPr lvl="1"/>
            <a:r>
              <a:rPr lang="en-US" dirty="0" smtClean="0"/>
              <a:t>New classes (nothing depends on them yet)</a:t>
            </a:r>
          </a:p>
          <a:p>
            <a:pPr lvl="1"/>
            <a:r>
              <a:rPr lang="en-US" dirty="0" smtClean="0"/>
              <a:t>New classes (no legacy coupling)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/>
              <a:t>/ Closed </a:t>
            </a:r>
            <a:r>
              <a:rPr lang="en-US" dirty="0" smtClean="0"/>
              <a:t>Principle: Violations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94812" y="4191000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approaches to implement the OCP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lvl="2"/>
            <a:r>
              <a:rPr lang="en-US" dirty="0" smtClean="0"/>
              <a:t>Pass delegates / callbacks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Inheritance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Template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pattern</a:t>
            </a:r>
          </a:p>
          <a:p>
            <a:pPr lvl="2"/>
            <a:r>
              <a:rPr lang="en-US" dirty="0" smtClean="0"/>
              <a:t>Child types override behavior of a base class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Composition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/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Strategy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patterns</a:t>
            </a:r>
          </a:p>
          <a:p>
            <a:pPr lvl="2"/>
            <a:r>
              <a:rPr lang="en-US" dirty="0" smtClean="0"/>
              <a:t>Client code depends on abstraction / interface</a:t>
            </a:r>
          </a:p>
          <a:p>
            <a:pPr lvl="2"/>
            <a:r>
              <a:rPr lang="en-US" dirty="0" smtClean="0"/>
              <a:t>"Plug in" model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</a:t>
            </a:r>
            <a:r>
              <a:rPr lang="en-US" dirty="0"/>
              <a:t>/ Closed </a:t>
            </a:r>
            <a:r>
              <a:rPr lang="en-US" dirty="0" smtClean="0"/>
              <a:t>Principle: How?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67232" y="1905000"/>
            <a:ext cx="2861180" cy="248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0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When to apply OCP?</a:t>
            </a:r>
          </a:p>
          <a:p>
            <a:pPr lvl="1"/>
            <a:r>
              <a:rPr lang="en-US" dirty="0" smtClean="0"/>
              <a:t>Experience tell you</a:t>
            </a:r>
          </a:p>
          <a:p>
            <a:pPr lvl="1"/>
            <a:r>
              <a:rPr lang="en-US" dirty="0" smtClean="0"/>
              <a:t>"Fool me once, shame on you" </a:t>
            </a:r>
          </a:p>
          <a:p>
            <a:pPr lvl="2"/>
            <a:r>
              <a:rPr lang="en-US" dirty="0" smtClean="0"/>
              <a:t>Don't apply OCP at first</a:t>
            </a:r>
          </a:p>
          <a:p>
            <a:pPr lvl="2"/>
            <a:r>
              <a:rPr lang="en-US" dirty="0" smtClean="0"/>
              <a:t>If module changes once, accept it</a:t>
            </a:r>
          </a:p>
          <a:p>
            <a:pPr lvl="2"/>
            <a:r>
              <a:rPr lang="en-US" dirty="0" smtClean="0"/>
              <a:t>If it changes a second time, refactor for OCP</a:t>
            </a:r>
          </a:p>
          <a:p>
            <a:r>
              <a:rPr lang="en-US" dirty="0" smtClean="0"/>
              <a:t>OCP adds complexity to design</a:t>
            </a:r>
          </a:p>
          <a:p>
            <a:pPr lvl="1"/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TANSTAAFL</a:t>
            </a:r>
            <a:r>
              <a:rPr lang="en-US" dirty="0" smtClean="0"/>
              <a:t> – there </a:t>
            </a:r>
            <a:r>
              <a:rPr lang="en-US" dirty="0" err="1" smtClean="0"/>
              <a:t>ain’t</a:t>
            </a:r>
            <a:r>
              <a:rPr lang="en-US" dirty="0" smtClean="0"/>
              <a:t> no such thing as a free lunch</a:t>
            </a:r>
          </a:p>
          <a:p>
            <a:r>
              <a:rPr lang="en-US" dirty="0" smtClean="0"/>
              <a:t>No design can be closed against all changes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the Open </a:t>
            </a:r>
            <a:r>
              <a:rPr lang="en-US" dirty="0"/>
              <a:t>/ Closed </a:t>
            </a:r>
            <a:r>
              <a:rPr lang="en-US" dirty="0" smtClean="0"/>
              <a:t>Principle</a:t>
            </a:r>
            <a:endParaRPr lang="en-US" dirty="0"/>
          </a:p>
        </p:txBody>
      </p:sp>
      <p:pic>
        <p:nvPicPr>
          <p:cNvPr id="6146" name="Picture 2" descr="http://beyondplm.com/wp-content/uploads/2012/04/complexity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86" y="2088447"/>
            <a:ext cx="2457451" cy="18478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71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91048" y="4572000"/>
            <a:ext cx="9448800" cy="820600"/>
          </a:xfrm>
        </p:spPr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5293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 descr="https://www.safefile.com/media/catalog/product/1/image/d1e691afacfd0ea82afef311f5cb4289/m/a/magnetic-gsa-container-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647" y="1635908"/>
            <a:ext cx="3657602" cy="257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75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46212" y="5351600"/>
            <a:ext cx="9296400" cy="820600"/>
          </a:xfrm>
        </p:spPr>
        <p:txBody>
          <a:bodyPr/>
          <a:lstStyle/>
          <a:p>
            <a:r>
              <a:rPr lang="en-US" noProof="1" smtClean="0"/>
              <a:t>Liskov</a:t>
            </a:r>
            <a:r>
              <a:rPr lang="en-US" dirty="0" smtClean="0"/>
              <a:t> Substitution</a:t>
            </a:r>
            <a:r>
              <a:rPr lang="bg-BG" dirty="0" smtClean="0"/>
              <a:t> </a:t>
            </a:r>
            <a:r>
              <a:rPr lang="en-US" dirty="0" smtClean="0"/>
              <a:t>Principle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7412" y="735740"/>
            <a:ext cx="5334000" cy="43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8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2" y="4114799"/>
            <a:ext cx="11804822" cy="2606679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Substitutability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– </a:t>
            </a:r>
            <a:r>
              <a:rPr lang="en-US" dirty="0" smtClean="0"/>
              <a:t>child classes must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Remove parent class behavior</a:t>
            </a:r>
            <a:endParaRPr lang="en-US" dirty="0"/>
          </a:p>
          <a:p>
            <a:pPr lvl="1"/>
            <a:r>
              <a:rPr lang="en-US" dirty="0" smtClean="0"/>
              <a:t>Violate parent class intent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LSP – </a:t>
            </a:r>
            <a:r>
              <a:rPr lang="en-US" noProof="1"/>
              <a:t>Liskov</a:t>
            </a:r>
            <a:r>
              <a:rPr lang="en-US" dirty="0"/>
              <a:t> Substitution</a:t>
            </a:r>
            <a:r>
              <a:rPr lang="bg-BG" dirty="0"/>
              <a:t> </a:t>
            </a:r>
            <a:r>
              <a:rPr lang="en-US" dirty="0"/>
              <a:t>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1219200"/>
            <a:ext cx="10287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 </a:t>
            </a:r>
            <a:r>
              <a:rPr lang="en-US" sz="34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Liskov Substitution </a:t>
            </a:r>
            <a:r>
              <a:rPr lang="en-US" sz="34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Principle</a:t>
            </a:r>
            <a:r>
              <a:rPr lang="en-US" sz="3400" b="1" i="1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en-US" sz="3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states that </a:t>
            </a:r>
            <a:r>
              <a:rPr lang="en-US" sz="3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subtypes </a:t>
            </a:r>
            <a:r>
              <a:rPr lang="en-US" sz="3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must be substitutable for their base types</a:t>
            </a:r>
            <a:r>
              <a:rPr lang="en-US" sz="3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Principles, Patterns, and Practices in C#</a:t>
            </a:r>
            <a:endParaRPr lang="en-US" sz="3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pic>
        <p:nvPicPr>
          <p:cNvPr id="12290" name="Picture 2" descr="http://4.bp.blogspot.com/-giqavEqnZIE/T1PaGGcpIMI/AAAAAAAAAMI/HSJd7dcARak/s1600/liskovabstra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4114800"/>
            <a:ext cx="3321735" cy="2081711"/>
          </a:xfrm>
          <a:prstGeom prst="roundRect">
            <a:avLst>
              <a:gd name="adj" fmla="val 2010"/>
            </a:avLst>
          </a:prstGeom>
          <a:noFill/>
          <a:ln>
            <a:solidFill>
              <a:schemeClr val="tx2">
                <a:lumMod val="75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3212" y="3286780"/>
            <a:ext cx="1158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* LSP </a:t>
            </a:r>
            <a:r>
              <a:rPr lang="en-US" sz="3200" dirty="0"/>
              <a:t>comes from MIT professor </a:t>
            </a:r>
            <a:r>
              <a:rPr lang="en-US" sz="3200" dirty="0">
                <a:hlinkClick r:id="rId3"/>
              </a:rPr>
              <a:t>Barbara </a:t>
            </a:r>
            <a:r>
              <a:rPr lang="en-US" sz="3200" noProof="1" smtClean="0">
                <a:hlinkClick r:id="rId3"/>
              </a:rPr>
              <a:t>Liskov</a:t>
            </a:r>
            <a:endParaRPr lang="en-US" sz="3200" noProof="1"/>
          </a:p>
        </p:txBody>
      </p:sp>
    </p:spTree>
    <p:extLst>
      <p:ext uri="{BB962C8B-B14F-4D97-AF65-F5344CB8AC3E}">
        <p14:creationId xmlns:p14="http://schemas.microsoft.com/office/powerpoint/2010/main" val="364689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that use pointers or references to base classes must be able to use objects of derived classes without knowing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Normal OOP inheritance</a:t>
            </a:r>
            <a:endParaRPr lang="en-US" dirty="0"/>
          </a:p>
          <a:p>
            <a:pPr lvl="1"/>
            <a:r>
              <a:rPr lang="en-US" dirty="0" smtClean="0"/>
              <a:t>IS-A relationship</a:t>
            </a:r>
          </a:p>
          <a:p>
            <a:pPr lvl="1"/>
            <a:r>
              <a:rPr lang="en-US" dirty="0" smtClean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Dog</a:t>
            </a:r>
            <a:r>
              <a:rPr lang="en-US" dirty="0" smtClean="0"/>
              <a:t> is a kind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Animal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Liskov Substitution </a:t>
            </a:r>
            <a:r>
              <a:rPr lang="en-US" dirty="0"/>
              <a:t>inheritance</a:t>
            </a:r>
            <a:endParaRPr lang="en-US" dirty="0" smtClean="0"/>
          </a:p>
          <a:p>
            <a:pPr lvl="1"/>
            <a:r>
              <a:rPr lang="en-US" dirty="0" smtClean="0"/>
              <a:t>IS-SUBSTITUTABLE-FOR</a:t>
            </a:r>
          </a:p>
          <a:p>
            <a:pPr lvl="1"/>
            <a:r>
              <a:rPr lang="en-US" dirty="0" smtClean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Animal</a:t>
            </a:r>
            <a:r>
              <a:rPr lang="en-US" dirty="0" smtClean="0"/>
              <a:t> is substitutable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Liskov</a:t>
            </a:r>
            <a:r>
              <a:rPr lang="en-US" dirty="0" smtClean="0"/>
              <a:t> </a:t>
            </a:r>
            <a:r>
              <a:rPr lang="en-US" dirty="0"/>
              <a:t>Substitution</a:t>
            </a:r>
            <a:r>
              <a:rPr lang="bg-BG" dirty="0"/>
              <a:t> </a:t>
            </a:r>
            <a:r>
              <a:rPr lang="en-US" dirty="0" smtClean="0"/>
              <a:t>Principle Explained</a:t>
            </a:r>
            <a:endParaRPr lang="bg-BG" dirty="0"/>
          </a:p>
        </p:txBody>
      </p:sp>
      <p:grpSp>
        <p:nvGrpSpPr>
          <p:cNvPr id="5" name="Group 4"/>
          <p:cNvGrpSpPr/>
          <p:nvPr/>
        </p:nvGrpSpPr>
        <p:grpSpPr>
          <a:xfrm>
            <a:off x="6970712" y="2914649"/>
            <a:ext cx="4229100" cy="2571751"/>
            <a:chOff x="7161212" y="3200400"/>
            <a:chExt cx="4229100" cy="2571751"/>
          </a:xfrm>
        </p:grpSpPr>
        <p:pic>
          <p:nvPicPr>
            <p:cNvPr id="8194" name="Picture 2" descr="http://www.foreclosuredefenseresourcecenter.com/wp-content/uploads/2011/08/Substitution-of-Trustee-California-Civil-Code-Section-2934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212" y="3200400"/>
              <a:ext cx="4229100" cy="2571751"/>
            </a:xfrm>
            <a:prstGeom prst="roundRect">
              <a:avLst>
                <a:gd name="adj" fmla="val 233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 rot="20430584">
              <a:off x="7555646" y="3850944"/>
              <a:ext cx="8707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Base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1200596">
              <a:off x="10069741" y="3848164"/>
              <a:ext cx="9172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Child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2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Table of Contents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51121"/>
            <a:ext cx="11579384" cy="555447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SOLID</a:t>
            </a:r>
            <a:r>
              <a:rPr lang="en-US" sz="3000" dirty="0"/>
              <a:t> Principles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600" dirty="0"/>
              <a:t>SRP –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Single Responsibility </a:t>
            </a:r>
            <a:r>
              <a:rPr lang="en-US" sz="26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600" dirty="0"/>
              <a:t>OCP –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Open / Closed </a:t>
            </a:r>
            <a:r>
              <a:rPr lang="en-US" sz="26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600" dirty="0"/>
              <a:t>LSP –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Liskov Substitution </a:t>
            </a:r>
            <a:r>
              <a:rPr lang="en-US" sz="26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600" dirty="0"/>
              <a:t>ISP –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Interface Segregation </a:t>
            </a:r>
            <a:r>
              <a:rPr lang="en-US" sz="26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600" dirty="0"/>
              <a:t>DIP –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Dependency Inversion </a:t>
            </a:r>
            <a:r>
              <a:rPr lang="en-US" sz="2600" dirty="0"/>
              <a:t>Principle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DRY</a:t>
            </a:r>
            <a:r>
              <a:rPr lang="en-US" sz="2800" dirty="0"/>
              <a:t> – </a:t>
            </a:r>
            <a:r>
              <a:rPr lang="en-US" sz="2800" dirty="0" smtClean="0"/>
              <a:t>Don't </a:t>
            </a:r>
            <a:r>
              <a:rPr lang="en-US" sz="2800" dirty="0"/>
              <a:t>Repeat Yourself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YAGNI </a:t>
            </a:r>
            <a:r>
              <a:rPr lang="en-US" sz="2800" dirty="0"/>
              <a:t>– You </a:t>
            </a:r>
            <a:r>
              <a:rPr lang="en-US" sz="2800" dirty="0" smtClean="0"/>
              <a:t>Aren't </a:t>
            </a:r>
            <a:r>
              <a:rPr lang="en-US" sz="2800" dirty="0"/>
              <a:t>Gonna Need It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KISS</a:t>
            </a:r>
            <a:r>
              <a:rPr lang="en-US" sz="2800" dirty="0"/>
              <a:t> – Keep It Simple, </a:t>
            </a:r>
            <a:r>
              <a:rPr lang="en-US" sz="2800" dirty="0" smtClean="0"/>
              <a:t>Stupid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Factory</a:t>
            </a:r>
            <a:r>
              <a:rPr lang="en-US" sz="2800" dirty="0" smtClean="0"/>
              <a:t> Pattern</a:t>
            </a:r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8011" y="1903151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LSP problems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Broken polymorphism</a:t>
            </a:r>
          </a:p>
          <a:p>
            <a:pPr lvl="1"/>
            <a:r>
              <a:rPr lang="en-US" dirty="0" smtClean="0"/>
              <a:t>Hidden expectations for the client code</a:t>
            </a:r>
          </a:p>
          <a:p>
            <a:pPr lvl="1"/>
            <a:r>
              <a:rPr lang="en-US" dirty="0" smtClean="0"/>
              <a:t>"Fixing" by adding if-then – nightmare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Classic violations of LSP</a:t>
            </a:r>
          </a:p>
          <a:p>
            <a:pPr lvl="1"/>
            <a:r>
              <a:rPr lang="en-US" dirty="0" smtClean="0"/>
              <a:t>Base class does "type checking" to call different methods</a:t>
            </a:r>
          </a:p>
          <a:p>
            <a:pPr lvl="1"/>
            <a:r>
              <a:rPr lang="en-US" dirty="0" smtClean="0"/>
              <a:t>Overridden methods say "I am not implemented"</a:t>
            </a:r>
          </a:p>
          <a:p>
            <a:pPr lvl="1"/>
            <a:r>
              <a:rPr lang="en-US" dirty="0" smtClean="0"/>
              <a:t>Base class depends on its subtypes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Liskov</a:t>
            </a:r>
            <a:r>
              <a:rPr lang="en-US" dirty="0"/>
              <a:t> Substitution</a:t>
            </a:r>
            <a:r>
              <a:rPr lang="bg-BG" dirty="0"/>
              <a:t> </a:t>
            </a:r>
            <a:r>
              <a:rPr lang="en-US" dirty="0" smtClean="0"/>
              <a:t>Principle: Violations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66212" y="1600200"/>
            <a:ext cx="228459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Solutions to LSP violations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"Tell, Don't Ask"</a:t>
            </a:r>
          </a:p>
          <a:p>
            <a:pPr lvl="2"/>
            <a:r>
              <a:rPr lang="en-US" dirty="0" smtClean="0"/>
              <a:t>Don't ask for types</a:t>
            </a:r>
          </a:p>
          <a:p>
            <a:pPr lvl="2"/>
            <a:r>
              <a:rPr lang="en-US" dirty="0" smtClean="0"/>
              <a:t>Tell the object what to do</a:t>
            </a:r>
          </a:p>
          <a:p>
            <a:pPr lvl="1">
              <a:spcBef>
                <a:spcPts val="18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Refactoring to base class</a:t>
            </a:r>
          </a:p>
          <a:p>
            <a:pPr lvl="2"/>
            <a:r>
              <a:rPr lang="en-US" dirty="0" smtClean="0"/>
              <a:t>Common functionality</a:t>
            </a:r>
          </a:p>
          <a:p>
            <a:pPr lvl="2"/>
            <a:r>
              <a:rPr lang="en-US" dirty="0" smtClean="0"/>
              <a:t>Introduce third class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Liskov</a:t>
            </a:r>
            <a:r>
              <a:rPr lang="en-US" dirty="0"/>
              <a:t> Substitution</a:t>
            </a:r>
            <a:r>
              <a:rPr lang="bg-BG" dirty="0"/>
              <a:t> </a:t>
            </a:r>
            <a:r>
              <a:rPr lang="en-US" dirty="0"/>
              <a:t>Principle: </a:t>
            </a:r>
            <a:r>
              <a:rPr lang="en-US" dirty="0" smtClean="0"/>
              <a:t>How?</a:t>
            </a:r>
            <a:endParaRPr lang="bg-BG" dirty="0"/>
          </a:p>
        </p:txBody>
      </p:sp>
      <p:pic>
        <p:nvPicPr>
          <p:cNvPr id="1026" name="Picture 2" descr="http://www.datarecovery.uk.com/wp-content/uploads/2011/12/solutions-turnke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5767">
            <a:off x="6453296" y="1630159"/>
            <a:ext cx="2540000" cy="1905000"/>
          </a:xfrm>
          <a:prstGeom prst="roundRect">
            <a:avLst>
              <a:gd name="adj" fmla="val 817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jksecurity.com/wp-content/uploads/2013/08/Solution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12406">
            <a:off x="8121960" y="4014849"/>
            <a:ext cx="3036741" cy="1949556"/>
          </a:xfrm>
          <a:prstGeom prst="roundRect">
            <a:avLst>
              <a:gd name="adj" fmla="val 74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30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38648" y="4894400"/>
            <a:ext cx="9753600" cy="820600"/>
          </a:xfrm>
        </p:spPr>
        <p:txBody>
          <a:bodyPr/>
          <a:lstStyle/>
          <a:p>
            <a:r>
              <a:rPr lang="en-US" noProof="1" smtClean="0"/>
              <a:t>Liskov</a:t>
            </a:r>
            <a:r>
              <a:rPr lang="en-US" dirty="0" smtClean="0"/>
              <a:t> Substitution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7579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9218" name="Picture 2" descr="http://www.devtec.com/wp-content/uploads/2013/04/LS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084" y="1217454"/>
            <a:ext cx="4472728" cy="335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46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7284" y="5199200"/>
            <a:ext cx="10873528" cy="820600"/>
          </a:xfrm>
        </p:spPr>
        <p:txBody>
          <a:bodyPr/>
          <a:lstStyle/>
          <a:p>
            <a:r>
              <a:rPr lang="en-US" dirty="0" smtClean="0"/>
              <a:t>Interface Segregation Principle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2884" y="908406"/>
            <a:ext cx="5082328" cy="396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3810000"/>
            <a:ext cx="11804822" cy="2911476"/>
          </a:xfrm>
        </p:spPr>
        <p:txBody>
          <a:bodyPr/>
          <a:lstStyle/>
          <a:p>
            <a:r>
              <a:rPr lang="en-US" dirty="0" smtClean="0"/>
              <a:t>Segregate interfaces</a:t>
            </a:r>
          </a:p>
          <a:p>
            <a:pPr lvl="1"/>
            <a:r>
              <a:rPr lang="en-US" dirty="0" smtClean="0"/>
              <a:t>Prefer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small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cohesive </a:t>
            </a:r>
            <a:r>
              <a:rPr lang="en-US" dirty="0" smtClean="0"/>
              <a:t>interfaces</a:t>
            </a:r>
            <a:endParaRPr lang="en-US" dirty="0"/>
          </a:p>
          <a:p>
            <a:pPr lvl="1"/>
            <a:r>
              <a:rPr lang="en-US" dirty="0" smtClean="0"/>
              <a:t>Divide "fat" interfaces into smaller ones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 – Interface Segregation </a:t>
            </a:r>
            <a:r>
              <a:rPr lang="en-US" dirty="0" smtClean="0"/>
              <a:t>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73012" y="1471263"/>
            <a:ext cx="10519000" cy="17235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Segregation Principle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states that Clients should not be forced to depend on methods they do not use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Principles, Patterns, and Practices in C#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pic>
        <p:nvPicPr>
          <p:cNvPr id="4098" name="Picture 2" descr="http://fergusonvalues.com/wp-content/uploads/2012/03/Woman-man-on-separate-benches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3886200"/>
            <a:ext cx="3087800" cy="2315850"/>
          </a:xfrm>
          <a:prstGeom prst="roundRect">
            <a:avLst>
              <a:gd name="adj" fmla="val 32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48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interface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is: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dirty="0" smtClean="0"/>
              <a:t> type in C#</a:t>
            </a:r>
          </a:p>
          <a:p>
            <a:pPr lvl="1"/>
            <a:r>
              <a:rPr lang="en-US" dirty="0" smtClean="0"/>
              <a:t>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/>
              <a:t> members of a class / module</a:t>
            </a:r>
          </a:p>
          <a:p>
            <a:r>
              <a:rPr lang="en-US" dirty="0" smtClean="0"/>
              <a:t>Having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fat</a:t>
            </a:r>
            <a:r>
              <a:rPr lang="en-US" dirty="0" smtClean="0"/>
              <a:t>" interfaces leads to:</a:t>
            </a:r>
          </a:p>
          <a:p>
            <a:pPr lvl="1"/>
            <a:r>
              <a:rPr lang="en-US" dirty="0" smtClean="0"/>
              <a:t>Classes having methods they do not need</a:t>
            </a:r>
          </a:p>
          <a:p>
            <a:pPr lvl="1"/>
            <a:r>
              <a:rPr lang="en-US" dirty="0" smtClean="0"/>
              <a:t>Increased coupling</a:t>
            </a:r>
          </a:p>
          <a:p>
            <a:pPr lvl="1"/>
            <a:r>
              <a:rPr lang="en-US" dirty="0" smtClean="0"/>
              <a:t>Reduced flexibility</a:t>
            </a:r>
          </a:p>
          <a:p>
            <a:pPr lvl="1"/>
            <a:r>
              <a:rPr lang="en-US" dirty="0" smtClean="0"/>
              <a:t>Reduced maintainability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</a:t>
            </a:r>
            <a:r>
              <a:rPr lang="en-US" dirty="0"/>
              <a:t>Segregation </a:t>
            </a:r>
            <a:r>
              <a:rPr lang="en-US" dirty="0" smtClean="0"/>
              <a:t>Principle Explained</a:t>
            </a:r>
            <a:endParaRPr lang="bg-BG" dirty="0"/>
          </a:p>
        </p:txBody>
      </p:sp>
      <p:pic>
        <p:nvPicPr>
          <p:cNvPr id="5122" name="Picture 2" descr="http://www.myessentia.com/blog/wp-content/uploads/2012/09/a.aaa-Too-Fat-Cat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617" y="4343400"/>
            <a:ext cx="2623118" cy="1902945"/>
          </a:xfrm>
          <a:prstGeom prst="roundRect">
            <a:avLst>
              <a:gd name="adj" fmla="val 278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estheticalpha.com/wp-content/uploads/2014/05/poor-obese-ki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4191">
            <a:off x="8582497" y="1592963"/>
            <a:ext cx="2743200" cy="1952500"/>
          </a:xfrm>
          <a:prstGeom prst="roundRect">
            <a:avLst>
              <a:gd name="adj" fmla="val 537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8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Classic violations of ISP</a:t>
            </a:r>
          </a:p>
          <a:p>
            <a:pPr lvl="1"/>
            <a:r>
              <a:rPr lang="en-US" dirty="0" smtClean="0"/>
              <a:t>Interfaces </a:t>
            </a:r>
            <a:r>
              <a:rPr lang="en-US" dirty="0"/>
              <a:t>having bad </a:t>
            </a:r>
            <a:r>
              <a:rPr lang="en-US" dirty="0" smtClean="0"/>
              <a:t>cohesion</a:t>
            </a:r>
          </a:p>
          <a:p>
            <a:pPr lvl="1"/>
            <a:r>
              <a:rPr lang="en-US" dirty="0" smtClean="0"/>
              <a:t>Unimplemented methods (also in LSP)</a:t>
            </a:r>
          </a:p>
          <a:p>
            <a:pPr lvl="1"/>
            <a:r>
              <a:rPr lang="en-US" dirty="0" smtClean="0"/>
              <a:t>Use of only small portion of a class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How to fix "fat" interfaces?</a:t>
            </a:r>
          </a:p>
          <a:p>
            <a:pPr lvl="1"/>
            <a:r>
              <a:rPr lang="en-US" dirty="0" smtClean="0"/>
              <a:t>If the "fat" interface is yours, separate it to smaller ones</a:t>
            </a:r>
          </a:p>
          <a:p>
            <a:pPr lvl="1"/>
            <a:r>
              <a:rPr lang="en-US" dirty="0" smtClean="0"/>
              <a:t>If the "fat" interface is not yours, use "Adapter" pattern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</a:t>
            </a:r>
            <a:r>
              <a:rPr lang="en-US" dirty="0" smtClean="0"/>
              <a:t>Principle: Violations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66212" y="1600200"/>
            <a:ext cx="228459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2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Solutions to broken ISP</a:t>
            </a:r>
            <a:endParaRPr lang="en-US" dirty="0"/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Small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Interfaces with strong cohesion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Focused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Let the client define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Package interfaces with their implementation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Principle: </a:t>
            </a:r>
            <a:r>
              <a:rPr lang="en-US" dirty="0" smtClean="0"/>
              <a:t>How?</a:t>
            </a:r>
            <a:endParaRPr lang="bg-BG" dirty="0"/>
          </a:p>
        </p:txBody>
      </p:sp>
      <p:pic>
        <p:nvPicPr>
          <p:cNvPr id="3074" name="Picture 2" descr="Interfa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1981200"/>
            <a:ext cx="4023360" cy="2514600"/>
          </a:xfrm>
          <a:prstGeom prst="roundRect">
            <a:avLst>
              <a:gd name="adj" fmla="val 309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91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89012" y="4724400"/>
            <a:ext cx="10210800" cy="820600"/>
          </a:xfrm>
        </p:spPr>
        <p:txBody>
          <a:bodyPr/>
          <a:lstStyle/>
          <a:p>
            <a:r>
              <a:rPr lang="en-US" dirty="0" smtClean="0"/>
              <a:t>Interface Segregation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715000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32212" y="762000"/>
            <a:ext cx="4724400" cy="368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7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2812" y="5257800"/>
            <a:ext cx="10363200" cy="838200"/>
          </a:xfrm>
        </p:spPr>
        <p:txBody>
          <a:bodyPr/>
          <a:lstStyle/>
          <a:p>
            <a:r>
              <a:rPr lang="en-US" dirty="0" smtClean="0"/>
              <a:t>Dependency Inversion Principle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6960" y="740299"/>
            <a:ext cx="5614903" cy="42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1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89012" y="5504000"/>
            <a:ext cx="10210800" cy="820600"/>
          </a:xfrm>
        </p:spPr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5011" y="874246"/>
            <a:ext cx="5638802" cy="438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5105400"/>
            <a:ext cx="11804822" cy="1616076"/>
          </a:xfrm>
        </p:spPr>
        <p:txBody>
          <a:bodyPr/>
          <a:lstStyle/>
          <a:p>
            <a:r>
              <a:rPr lang="en-US" dirty="0" smtClean="0"/>
              <a:t>Goal: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decoupling between modules </a:t>
            </a:r>
            <a:r>
              <a:rPr lang="en-US" dirty="0" smtClean="0"/>
              <a:t>through abstractions</a:t>
            </a:r>
          </a:p>
          <a:p>
            <a:pPr lvl="1"/>
            <a:r>
              <a:rPr lang="en-US" dirty="0" smtClean="0"/>
              <a:t>Programming through interfaces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DIP </a:t>
            </a:r>
            <a:r>
              <a:rPr lang="en-US" dirty="0"/>
              <a:t>– Dependency Inversion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1295400"/>
            <a:ext cx="10744198" cy="335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Dependency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Inversion 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Principle 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says that high-level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should not depend on low-level modules. Both should depend on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abstractions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"Abstractions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 not depend on details. Details should depend on abstractions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Principles, Patterns, and Practices in C#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23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 and Coupling</a:t>
            </a:r>
            <a:endParaRPr lang="en-US" dirty="0"/>
          </a:p>
        </p:txBody>
      </p:sp>
      <p:pic>
        <p:nvPicPr>
          <p:cNvPr id="5" name="Picture 2" descr="http://zeroturnaround.com/wp-content/uploads/2013/11/ComponentDependencies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729" y="2766236"/>
            <a:ext cx="5181600" cy="3516810"/>
          </a:xfrm>
          <a:prstGeom prst="roundRect">
            <a:avLst>
              <a:gd name="adj" fmla="val 295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ine.kicbak.com/blog/wp-content/uploads/2011/12/ModuleDependencyChar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90" y="2766236"/>
            <a:ext cx="4962434" cy="3516810"/>
          </a:xfrm>
          <a:prstGeom prst="roundRect">
            <a:avLst>
              <a:gd name="adj" fmla="val 293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6001" y="1371600"/>
            <a:ext cx="3289212" cy="12417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Depend on </a:t>
            </a:r>
            <a:r>
              <a:rPr lang="en-US" dirty="0" smtClean="0"/>
              <a:t>abstractions</a:t>
            </a: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7116845" y="1371600"/>
            <a:ext cx="3473368" cy="124178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dirty="0" smtClean="0"/>
              <a:t>Depend directly on other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4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981200"/>
            <a:ext cx="11804822" cy="4740276"/>
          </a:xfrm>
        </p:spPr>
        <p:txBody>
          <a:bodyPr numCol="2">
            <a:normAutofit/>
          </a:bodyPr>
          <a:lstStyle/>
          <a:p>
            <a:pPr lvl="1"/>
            <a:r>
              <a:rPr lang="en-US" dirty="0" smtClean="0"/>
              <a:t>Framework</a:t>
            </a:r>
            <a:endParaRPr lang="en-US" b="0" dirty="0" smtClean="0"/>
          </a:p>
          <a:p>
            <a:pPr lvl="1"/>
            <a:r>
              <a:rPr lang="en-US" dirty="0" smtClean="0"/>
              <a:t>Third party library</a:t>
            </a:r>
            <a:endParaRPr lang="en-US" b="0" dirty="0" smtClean="0"/>
          </a:p>
          <a:p>
            <a:pPr lvl="1"/>
            <a:r>
              <a:rPr lang="en-US" dirty="0" smtClean="0"/>
              <a:t>Database</a:t>
            </a:r>
            <a:endParaRPr lang="en-US" b="0" dirty="0" smtClean="0"/>
          </a:p>
          <a:p>
            <a:pPr lvl="1"/>
            <a:r>
              <a:rPr lang="en-US" dirty="0" smtClean="0"/>
              <a:t>File system</a:t>
            </a:r>
            <a:endParaRPr lang="en-US" b="0" dirty="0" smtClean="0"/>
          </a:p>
          <a:p>
            <a:pPr lvl="1"/>
            <a:r>
              <a:rPr lang="en-US" dirty="0" smtClean="0"/>
              <a:t>Email</a:t>
            </a:r>
            <a:endParaRPr lang="en-US" b="0" dirty="0" smtClean="0"/>
          </a:p>
          <a:p>
            <a:pPr lvl="1"/>
            <a:r>
              <a:rPr lang="en-US" dirty="0" smtClean="0"/>
              <a:t>Web service</a:t>
            </a:r>
          </a:p>
          <a:p>
            <a:pPr lvl="1"/>
            <a:r>
              <a:rPr lang="en-US" dirty="0" smtClean="0"/>
              <a:t>System resource (e.g. clock)</a:t>
            </a:r>
            <a:endParaRPr lang="en-US" b="0" dirty="0" smtClean="0"/>
          </a:p>
          <a:p>
            <a:pPr lvl="1"/>
            <a:r>
              <a:rPr lang="en-US" dirty="0" smtClean="0"/>
              <a:t>Configuration</a:t>
            </a:r>
            <a:endParaRPr lang="en-US" b="0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keyword</a:t>
            </a:r>
            <a:endParaRPr lang="en-US" b="0" dirty="0" smtClean="0"/>
          </a:p>
          <a:p>
            <a:pPr lvl="1"/>
            <a:r>
              <a:rPr lang="en-US" dirty="0" smtClean="0"/>
              <a:t>Static method</a:t>
            </a:r>
          </a:p>
          <a:p>
            <a:pPr lvl="1"/>
            <a:r>
              <a:rPr lang="en-US" dirty="0" smtClean="0"/>
              <a:t>Global function</a:t>
            </a:r>
            <a:endParaRPr lang="en-US" b="0" dirty="0" smtClean="0"/>
          </a:p>
          <a:p>
            <a:pPr lvl="1"/>
            <a:r>
              <a:rPr lang="en-US" dirty="0" smtClean="0"/>
              <a:t>Random generator</a:t>
            </a:r>
          </a:p>
          <a:p>
            <a:pPr lvl="1"/>
            <a:r>
              <a:rPr lang="en-US" dirty="0" smtClean="0"/>
              <a:t>Console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Examples</a:t>
            </a:r>
            <a:endParaRPr lang="bg-BG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90413" y="1151121"/>
            <a:ext cx="11804822" cy="8300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is </a:t>
            </a:r>
            <a:r>
              <a:rPr lang="en-US" dirty="0" smtClean="0"/>
              <a:t>any external component / system: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0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/>
              <a:t>Traditional programming</a:t>
            </a:r>
          </a:p>
          <a:p>
            <a:pPr lvl="1"/>
            <a:r>
              <a:rPr lang="en-US" dirty="0" smtClean="0"/>
              <a:t>High level modules use lower lever modules</a:t>
            </a:r>
          </a:p>
          <a:p>
            <a:pPr lvl="1"/>
            <a:r>
              <a:rPr lang="en-US" dirty="0" smtClean="0"/>
              <a:t>E.g. UI depends on the Business Layer</a:t>
            </a:r>
          </a:p>
          <a:p>
            <a:pPr lvl="1"/>
            <a:r>
              <a:rPr lang="en-US" dirty="0" smtClean="0"/>
              <a:t>Business layer depends on</a:t>
            </a:r>
          </a:p>
          <a:p>
            <a:pPr lvl="2"/>
            <a:r>
              <a:rPr lang="en-US" dirty="0" smtClean="0"/>
              <a:t>Infrastructure, database, utilities</a:t>
            </a:r>
          </a:p>
          <a:p>
            <a:pPr lvl="2"/>
            <a:r>
              <a:rPr lang="en-US" dirty="0" smtClean="0"/>
              <a:t>External libraries</a:t>
            </a:r>
          </a:p>
          <a:p>
            <a:pPr lvl="1"/>
            <a:r>
              <a:rPr lang="en-US" dirty="0" smtClean="0"/>
              <a:t>Static methods (Façade for example)</a:t>
            </a:r>
          </a:p>
          <a:p>
            <a:pPr lvl="1"/>
            <a:r>
              <a:rPr lang="en-US" dirty="0" smtClean="0"/>
              <a:t>Classes are instantiated everywhere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 in Traditional Programming</a:t>
            </a:r>
            <a:endParaRPr lang="bg-BG" dirty="0"/>
          </a:p>
        </p:txBody>
      </p:sp>
      <p:pic>
        <p:nvPicPr>
          <p:cNvPr id="13314" name="Picture 2" descr="http://www.dofactory.com/Images/layers4-4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4212" y="2712184"/>
            <a:ext cx="3107837" cy="3529495"/>
          </a:xfrm>
          <a:prstGeom prst="roundRect">
            <a:avLst>
              <a:gd name="adj" fmla="val 3080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87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/>
              <a:t>How it should be?</a:t>
            </a:r>
          </a:p>
          <a:p>
            <a:pPr lvl="1"/>
            <a:r>
              <a:rPr lang="en-US" dirty="0" smtClean="0"/>
              <a:t>Classes should declare what they need</a:t>
            </a:r>
          </a:p>
          <a:p>
            <a:pPr lvl="1"/>
            <a:r>
              <a:rPr lang="en-US" dirty="0" smtClean="0"/>
              <a:t>Constructors should require dependencies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Dependencies should be abstractions</a:t>
            </a:r>
          </a:p>
          <a:p>
            <a:r>
              <a:rPr lang="en-US" dirty="0" smtClean="0"/>
              <a:t>How to do it</a:t>
            </a:r>
          </a:p>
          <a:p>
            <a:pPr lvl="1"/>
            <a:r>
              <a:rPr lang="en-US" dirty="0" smtClean="0"/>
              <a:t>Dependency Injection (DI)</a:t>
            </a:r>
          </a:p>
          <a:p>
            <a:pPr lvl="1"/>
            <a:r>
              <a:rPr lang="en-US" dirty="0" smtClean="0"/>
              <a:t>The Hollywood principle </a:t>
            </a:r>
            <a:br>
              <a:rPr lang="en-US" dirty="0" smtClean="0"/>
            </a:br>
            <a:r>
              <a:rPr lang="en-US" dirty="0" smtClean="0"/>
              <a:t>"Don't call us, we'll call you!"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DI: Depend on Abstractions</a:t>
            </a:r>
            <a:endParaRPr lang="bg-BG" dirty="0"/>
          </a:p>
        </p:txBody>
      </p:sp>
      <p:pic>
        <p:nvPicPr>
          <p:cNvPr id="4098" name="Picture 2" descr="http://www.saturdayeveningpost.com/wp-content/uploads/satevepost/photo_2011_02_23_ouchless_injection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918" y="4057914"/>
            <a:ext cx="2057400" cy="2057400"/>
          </a:xfrm>
          <a:prstGeom prst="roundRect">
            <a:avLst>
              <a:gd name="adj" fmla="val 40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://www.codeproject.com/script/Membership/Uploads/3723168/DIP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4212" y="1676400"/>
            <a:ext cx="3352812" cy="1775352"/>
          </a:xfrm>
          <a:prstGeom prst="roundRect">
            <a:avLst>
              <a:gd name="adj" fmla="val 3849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49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 on abstractions means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work through interfaces </a:t>
            </a:r>
            <a:r>
              <a:rPr lang="en-US" dirty="0" smtClean="0"/>
              <a:t>instead directly use dependent classes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 on Abstractions</a:t>
            </a:r>
            <a:endParaRPr lang="en-US" dirty="0"/>
          </a:p>
        </p:txBody>
      </p:sp>
      <p:pic>
        <p:nvPicPr>
          <p:cNvPr id="15362" name="Picture 2" descr="http://www.hackerchick.com/wp-content/uploads/2010/04/200806SOLIDDCopy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59" t="-4028" r="-3059" b="-4028"/>
          <a:stretch/>
        </p:blipFill>
        <p:spPr bwMode="auto">
          <a:xfrm>
            <a:off x="6316046" y="2630848"/>
            <a:ext cx="4578966" cy="3541352"/>
          </a:xfrm>
          <a:prstGeom prst="roundRect">
            <a:avLst>
              <a:gd name="adj" fmla="val 3087"/>
            </a:avLst>
          </a:prstGeom>
          <a:solidFill>
            <a:schemeClr val="tx1"/>
          </a:solidFill>
        </p:spPr>
      </p:pic>
      <p:pic>
        <p:nvPicPr>
          <p:cNvPr id="15364" name="Picture 4" descr="Class Diagram.  Copy class depends on Keyboard and Printer classe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55" t="-9589" r="-7355" b="-9589"/>
          <a:stretch/>
        </p:blipFill>
        <p:spPr bwMode="auto">
          <a:xfrm>
            <a:off x="1065212" y="3195495"/>
            <a:ext cx="3419646" cy="2412058"/>
          </a:xfrm>
          <a:prstGeom prst="roundRect">
            <a:avLst>
              <a:gd name="adj" fmla="val 3087"/>
            </a:avLst>
          </a:prstGeom>
          <a:solidFill>
            <a:schemeClr val="tx1"/>
          </a:solidFill>
        </p:spPr>
      </p:pic>
      <p:cxnSp>
        <p:nvCxnSpPr>
          <p:cNvPr id="6" name="Straight Arrow Connector 5"/>
          <p:cNvCxnSpPr/>
          <p:nvPr/>
        </p:nvCxnSpPr>
        <p:spPr>
          <a:xfrm>
            <a:off x="4771716" y="4401524"/>
            <a:ext cx="1066800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68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 injection</a:t>
            </a:r>
          </a:p>
          <a:p>
            <a:pPr lvl="1"/>
            <a:r>
              <a:rPr lang="en-US" dirty="0" smtClean="0"/>
              <a:t>Dependencies are passed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Classes self</a:t>
            </a:r>
            <a:r>
              <a:rPr lang="bg-BG" dirty="0" smtClean="0"/>
              <a:t>-</a:t>
            </a:r>
            <a:r>
              <a:rPr lang="en-US" dirty="0" smtClean="0"/>
              <a:t>documenting requirements</a:t>
            </a:r>
          </a:p>
          <a:p>
            <a:pPr lvl="2"/>
            <a:r>
              <a:rPr lang="en-US" dirty="0" smtClean="0"/>
              <a:t>Works well without container</a:t>
            </a:r>
          </a:p>
          <a:p>
            <a:pPr lvl="2"/>
            <a:r>
              <a:rPr lang="en-US" dirty="0" smtClean="0"/>
              <a:t>Always valid state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Many parameters</a:t>
            </a:r>
          </a:p>
          <a:p>
            <a:pPr lvl="2"/>
            <a:r>
              <a:rPr lang="en-US" dirty="0" smtClean="0"/>
              <a:t>Some methods may not need everything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</a:t>
            </a:r>
            <a:r>
              <a:rPr lang="en-US" dirty="0"/>
              <a:t>Inversion </a:t>
            </a:r>
            <a:r>
              <a:rPr lang="en-US" dirty="0" smtClean="0"/>
              <a:t>Principle: How?</a:t>
            </a:r>
            <a:endParaRPr lang="bg-BG" dirty="0"/>
          </a:p>
        </p:txBody>
      </p:sp>
      <p:pic>
        <p:nvPicPr>
          <p:cNvPr id="5122" name="Picture 2" descr="http://i.istockimg.com/file_thumbview_approve/14361575/3/stock-photo-14361575-constructor-woman-with-saw-isolated-on-whi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501" y="3922650"/>
            <a:ext cx="3129821" cy="2075565"/>
          </a:xfrm>
          <a:prstGeom prst="roundRect">
            <a:avLst>
              <a:gd name="adj" fmla="val 327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5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Constructor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Injection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0564" y="1301686"/>
            <a:ext cx="10777848" cy="50229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Copy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IReader reader;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IWriter writer;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Copy(IReader reader, IWriter writer)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this.reader = reader;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this.writer = writer;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    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Read / write data through the reader / writer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= new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Copy(new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ConsoleReader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(), 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FileWriter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("out.txt"));</a:t>
            </a:r>
          </a:p>
        </p:txBody>
      </p:sp>
    </p:spTree>
    <p:extLst>
      <p:ext uri="{BB962C8B-B14F-4D97-AF65-F5344CB8AC3E}">
        <p14:creationId xmlns:p14="http://schemas.microsoft.com/office/powerpoint/2010/main" val="159665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Property injection</a:t>
            </a:r>
          </a:p>
          <a:p>
            <a:pPr lvl="1"/>
            <a:r>
              <a:rPr lang="en-US" dirty="0" smtClean="0"/>
              <a:t>Dependencies are passed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Can be changed anytime</a:t>
            </a:r>
          </a:p>
          <a:p>
            <a:pPr lvl="2"/>
            <a:r>
              <a:rPr lang="en-US" dirty="0" smtClean="0"/>
              <a:t>Very flexible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Possible invalid state of the object</a:t>
            </a:r>
          </a:p>
          <a:p>
            <a:pPr lvl="2"/>
            <a:r>
              <a:rPr lang="en-US" dirty="0" smtClean="0"/>
              <a:t>Less intuitive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Principle: How</a:t>
            </a:r>
            <a:r>
              <a:rPr lang="en-US" dirty="0" smtClean="0"/>
              <a:t>? (2)</a:t>
            </a:r>
            <a:endParaRPr lang="bg-BG" dirty="0"/>
          </a:p>
        </p:txBody>
      </p:sp>
      <p:pic>
        <p:nvPicPr>
          <p:cNvPr id="6146" name="Picture 2" descr="http://www.steelerose.co.uk/images/property-protection-trus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971555"/>
            <a:ext cx="3394956" cy="2111111"/>
          </a:xfrm>
          <a:prstGeom prst="roundRect">
            <a:avLst>
              <a:gd name="adj" fmla="val 438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09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Property Injection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8564" y="1159365"/>
            <a:ext cx="10563648" cy="52414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Copy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IReader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Reader 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IWriter Writer 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void CopyAllChars(reader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writer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 / write data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through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reader 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copy = new Copy();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copy.Reader = new ConsoleReader();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copy.Writer = new FileWriter("output.txt");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copy.CopyAllChars();</a:t>
            </a:r>
          </a:p>
        </p:txBody>
      </p:sp>
    </p:spTree>
    <p:extLst>
      <p:ext uri="{BB962C8B-B14F-4D97-AF65-F5344CB8AC3E}">
        <p14:creationId xmlns:p14="http://schemas.microsoft.com/office/powerpoint/2010/main" val="199731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 –</a:t>
            </a:r>
            <a:r>
              <a:rPr lang="en-US" dirty="0"/>
              <a:t> </a:t>
            </a:r>
            <a:r>
              <a:rPr lang="en-US" dirty="0" smtClean="0"/>
              <a:t>Single Responsibility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1371600"/>
            <a:ext cx="10219266" cy="2215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 Responsibility Principle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states that every object should have a single responsibility, and that responsibility should be entirely encapsulated by the class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 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77446" y="4191000"/>
            <a:ext cx="8889998" cy="17235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"There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 never be more than one reason for a class to 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(more than one responsibility)."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 C.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Martin "Uncle Bob"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75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 injection</a:t>
            </a:r>
          </a:p>
          <a:p>
            <a:pPr lvl="1"/>
            <a:r>
              <a:rPr lang="en-US" dirty="0" smtClean="0"/>
              <a:t>Dependencies are passed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 parameters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No change in rest of the class</a:t>
            </a:r>
          </a:p>
          <a:p>
            <a:pPr lvl="2"/>
            <a:r>
              <a:rPr lang="en-US" dirty="0" smtClean="0"/>
              <a:t>Very flexible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Many parameters</a:t>
            </a:r>
          </a:p>
          <a:p>
            <a:pPr lvl="2"/>
            <a:r>
              <a:rPr lang="en-US" dirty="0" smtClean="0"/>
              <a:t>Breaks the method signature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Principle: How? </a:t>
            </a:r>
            <a:r>
              <a:rPr lang="en-US" dirty="0" smtClean="0"/>
              <a:t>(3)</a:t>
            </a:r>
            <a:endParaRPr lang="bg-BG" dirty="0"/>
          </a:p>
        </p:txBody>
      </p:sp>
      <p:pic>
        <p:nvPicPr>
          <p:cNvPr id="7170" name="Picture 2" descr="http://s.hswstatic.com/gif/scientific-method-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3886200"/>
            <a:ext cx="2743200" cy="198196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56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 Injection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8564" y="1371600"/>
            <a:ext cx="10563648" cy="45612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Copy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CopyAllChars(IReader reader, IWriter writer)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 / write data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through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reader 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writer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   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copy = new Copy();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reader = new ConsoleReader();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writer = new FileWriter("output.txt");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copy.CopyAllChars(reader, writer);</a:t>
            </a:r>
          </a:p>
        </p:txBody>
      </p:sp>
    </p:spTree>
    <p:extLst>
      <p:ext uri="{BB962C8B-B14F-4D97-AF65-F5344CB8AC3E}">
        <p14:creationId xmlns:p14="http://schemas.microsoft.com/office/powerpoint/2010/main" val="187330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 violations of DIP</a:t>
            </a:r>
          </a:p>
          <a:p>
            <a:pPr lvl="1"/>
            <a:r>
              <a:rPr lang="en-US" dirty="0" smtClean="0"/>
              <a:t>Using of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Using static methods / properties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How to fix broken DIP?</a:t>
            </a:r>
          </a:p>
          <a:p>
            <a:pPr lvl="1"/>
            <a:r>
              <a:rPr lang="en-US" dirty="0" smtClean="0"/>
              <a:t>Extract interfaces + use constructor injection</a:t>
            </a:r>
          </a:p>
          <a:p>
            <a:pPr lvl="1"/>
            <a:r>
              <a:rPr lang="en-US" dirty="0" smtClean="0"/>
              <a:t>Inversion of Control</a:t>
            </a:r>
            <a:r>
              <a:rPr lang="bg-BG" dirty="0" smtClean="0"/>
              <a:t> (</a:t>
            </a:r>
            <a:r>
              <a:rPr lang="en-US" noProof="1" smtClean="0"/>
              <a:t>IoC</a:t>
            </a:r>
            <a:r>
              <a:rPr lang="en-US" dirty="0" smtClean="0"/>
              <a:t>) container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Principle: </a:t>
            </a:r>
            <a:r>
              <a:rPr lang="en-US" dirty="0" smtClean="0"/>
              <a:t>Violations</a:t>
            </a:r>
            <a:endParaRPr lang="bg-BG" dirty="0"/>
          </a:p>
        </p:txBody>
      </p:sp>
      <p:pic>
        <p:nvPicPr>
          <p:cNvPr id="8194" name="Picture 2" descr="http://i.huffpost.com/gen/1645740/thumbs/o-INJECTION-faceboo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915" y="4267200"/>
            <a:ext cx="2121592" cy="1196217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63915" y="1600200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2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Inversion of control</a:t>
            </a:r>
          </a:p>
          <a:p>
            <a:pPr lvl="1"/>
            <a:r>
              <a:rPr lang="en-US" dirty="0"/>
              <a:t>A library / framework calls your code and injects context</a:t>
            </a:r>
          </a:p>
          <a:p>
            <a:pPr lvl="1"/>
            <a:r>
              <a:rPr lang="en-US" dirty="0"/>
              <a:t>Inversion of control container (</a:t>
            </a:r>
            <a:r>
              <a:rPr lang="en-US" noProof="1"/>
              <a:t>IoC</a:t>
            </a:r>
            <a:r>
              <a:rPr lang="en-US" dirty="0"/>
              <a:t>)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Several ways to take dependencies when programming through interfaces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dependency injection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Constructor injection</a:t>
            </a:r>
          </a:p>
          <a:p>
            <a:pPr lvl="1"/>
            <a:r>
              <a:rPr lang="en-US" dirty="0" smtClean="0"/>
              <a:t>Property injection / interface injection</a:t>
            </a:r>
          </a:p>
          <a:p>
            <a:pPr lvl="1"/>
            <a:r>
              <a:rPr lang="en-US" dirty="0" smtClean="0"/>
              <a:t>Parameter injection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Inversion of Control and Dependency Injection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46118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IoC</a:t>
            </a:r>
            <a:r>
              <a:rPr lang="en-US" dirty="0" smtClean="0"/>
              <a:t> containers</a:t>
            </a:r>
            <a:endParaRPr lang="en-US" dirty="0"/>
          </a:p>
          <a:p>
            <a:pPr lvl="1"/>
            <a:r>
              <a:rPr lang="en-US" dirty="0" smtClean="0"/>
              <a:t>Responsible for object instantiation</a:t>
            </a:r>
          </a:p>
          <a:p>
            <a:pPr lvl="2"/>
            <a:r>
              <a:rPr lang="en-US" dirty="0" smtClean="0"/>
              <a:t>Map interfaces to classes</a:t>
            </a:r>
          </a:p>
          <a:p>
            <a:pPr lvl="2"/>
            <a:r>
              <a:rPr lang="en-US" dirty="0" smtClean="0"/>
              <a:t>E.g. maps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IReader</a:t>
            </a:r>
            <a:r>
              <a:rPr lang="en-US" dirty="0" smtClean="0"/>
              <a:t>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ConsoleReader</a:t>
            </a:r>
          </a:p>
          <a:p>
            <a:pPr lvl="1"/>
            <a:r>
              <a:rPr lang="en-US" dirty="0" smtClean="0"/>
              <a:t>Classes initiated at application start-up</a:t>
            </a:r>
          </a:p>
          <a:p>
            <a:pPr lvl="2"/>
            <a:r>
              <a:rPr lang="en-US" dirty="0" smtClean="0"/>
              <a:t>Interfaces are registered into the container</a:t>
            </a:r>
          </a:p>
          <a:p>
            <a:pPr lvl="2"/>
            <a:r>
              <a:rPr lang="en-US" dirty="0" smtClean="0"/>
              <a:t>Dependencies on interfaces are injected at runtime</a:t>
            </a:r>
          </a:p>
          <a:p>
            <a:pPr lvl="1"/>
            <a:r>
              <a:rPr lang="en-US" dirty="0" smtClean="0"/>
              <a:t>Examples – </a:t>
            </a:r>
            <a:r>
              <a:rPr lang="en-US" noProof="1" smtClean="0">
                <a:hlinkClick r:id="rId2"/>
              </a:rPr>
              <a:t>StructureMap</a:t>
            </a:r>
            <a:r>
              <a:rPr lang="en-US" dirty="0" smtClean="0"/>
              <a:t>, </a:t>
            </a:r>
            <a:r>
              <a:rPr lang="en-US" noProof="1" smtClean="0">
                <a:hlinkClick r:id="rId3"/>
              </a:rPr>
              <a:t>Ninject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Spring Framework</a:t>
            </a:r>
            <a:r>
              <a:rPr lang="en-US" dirty="0" smtClean="0"/>
              <a:t> and more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Inversion of Control Containers (</a:t>
            </a:r>
            <a:r>
              <a:rPr lang="en-US" dirty="0" err="1" smtClean="0"/>
              <a:t>IoC</a:t>
            </a:r>
            <a:r>
              <a:rPr lang="en-US" dirty="0" smtClean="0"/>
              <a:t>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612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36612" y="4800600"/>
            <a:ext cx="10515600" cy="838200"/>
          </a:xfrm>
        </p:spPr>
        <p:txBody>
          <a:bodyPr/>
          <a:lstStyle/>
          <a:p>
            <a:r>
              <a:rPr lang="en-US" dirty="0" smtClean="0"/>
              <a:t>Dependency Inversion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625176" y="5638800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3213" y="1045100"/>
            <a:ext cx="4802398" cy="36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1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122612" y="5334000"/>
            <a:ext cx="5181600" cy="820600"/>
          </a:xfrm>
        </p:spPr>
        <p:txBody>
          <a:bodyPr/>
          <a:lstStyle/>
          <a:p>
            <a:r>
              <a:rPr lang="en-US" dirty="0" smtClean="0"/>
              <a:t>Other Principles</a:t>
            </a:r>
            <a:endParaRPr lang="en-US" dirty="0"/>
          </a:p>
        </p:txBody>
      </p:sp>
      <p:pic>
        <p:nvPicPr>
          <p:cNvPr id="3074" name="Picture 2" descr="https://cdn.thewatershed.com/wp-content/uploads/2013/07/KEEP-CALM-AND-KEEP-TRYING-MMM-02-25-1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60812" y="609600"/>
            <a:ext cx="3730857" cy="4318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7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17612" y="5199200"/>
            <a:ext cx="9753600" cy="820600"/>
          </a:xfrm>
        </p:spPr>
        <p:txBody>
          <a:bodyPr/>
          <a:lstStyle/>
          <a:p>
            <a:r>
              <a:rPr lang="en-US" dirty="0" smtClean="0"/>
              <a:t>Don't Repeat Yourself (DRY)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4618" y="685215"/>
            <a:ext cx="5639587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7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4609540"/>
            <a:ext cx="11804822" cy="2111936"/>
          </a:xfrm>
        </p:spPr>
        <p:txBody>
          <a:bodyPr numCol="1"/>
          <a:lstStyle/>
          <a:p>
            <a:r>
              <a:rPr lang="en-US" dirty="0" smtClean="0"/>
              <a:t>DRY principle variations:</a:t>
            </a:r>
            <a:endParaRPr lang="en-US" b="0" dirty="0"/>
          </a:p>
          <a:p>
            <a:pPr lvl="1"/>
            <a:r>
              <a:rPr lang="en-US" dirty="0" smtClean="0"/>
              <a:t>Once </a:t>
            </a:r>
            <a:r>
              <a:rPr lang="en-US" dirty="0"/>
              <a:t>and Only Once </a:t>
            </a:r>
            <a:r>
              <a:rPr lang="en-US" dirty="0" smtClean="0"/>
              <a:t>(OOO)</a:t>
            </a:r>
            <a:endParaRPr lang="en-US" b="0" dirty="0"/>
          </a:p>
          <a:p>
            <a:pPr lvl="1"/>
            <a:r>
              <a:rPr lang="en-US" dirty="0" smtClean="0"/>
              <a:t>Duplication </a:t>
            </a:r>
            <a:r>
              <a:rPr lang="en-US" dirty="0"/>
              <a:t>Is Evil (DIE</a:t>
            </a:r>
            <a:r>
              <a:rPr lang="en-US" dirty="0" smtClean="0"/>
              <a:t>)</a:t>
            </a:r>
            <a:endParaRPr lang="en-US" b="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Don't </a:t>
            </a:r>
            <a:r>
              <a:rPr lang="en-US" dirty="0"/>
              <a:t>Repeat Yourself (DRY</a:t>
            </a:r>
            <a:r>
              <a:rPr lang="en-US" dirty="0" smtClean="0"/>
              <a:t>)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6165" y="1143000"/>
            <a:ext cx="10662248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"Every </a:t>
            </a:r>
            <a:r>
              <a: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piece of knowledge must have a single, unambiguous representation in the system</a:t>
            </a:r>
            <a:r>
              <a:rPr lang="en-US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Pragmatic Programmer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6163" y="2895601"/>
            <a:ext cx="10662248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"Repetition </a:t>
            </a:r>
            <a:r>
              <a: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logic calls for abstraction. Repetition in process calls for automation</a:t>
            </a:r>
            <a:r>
              <a:rPr lang="en-US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97 Things Every Programmer Should Know </a:t>
            </a:r>
          </a:p>
        </p:txBody>
      </p:sp>
    </p:spTree>
    <p:extLst>
      <p:ext uri="{BB962C8B-B14F-4D97-AF65-F5344CB8AC3E}">
        <p14:creationId xmlns:p14="http://schemas.microsoft.com/office/powerpoint/2010/main" val="302704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Classic violations of DRY</a:t>
            </a:r>
          </a:p>
          <a:p>
            <a:pPr lvl="1"/>
            <a:r>
              <a:rPr lang="en-US" dirty="0"/>
              <a:t>Lots of duplicate code (typically copy-pasted)</a:t>
            </a:r>
          </a:p>
          <a:p>
            <a:pPr lvl="1"/>
            <a:r>
              <a:rPr lang="en-US" dirty="0" smtClean="0"/>
              <a:t>Duplicated </a:t>
            </a:r>
            <a:r>
              <a:rPr lang="en-US" dirty="0"/>
              <a:t>logic in multiple </a:t>
            </a:r>
            <a:r>
              <a:rPr lang="en-US" dirty="0" smtClean="0"/>
              <a:t>locations</a:t>
            </a:r>
            <a:endParaRPr lang="en-US" dirty="0"/>
          </a:p>
          <a:p>
            <a:pPr lvl="1"/>
            <a:r>
              <a:rPr lang="en-US" dirty="0" smtClean="0"/>
              <a:t>Magic strings / values</a:t>
            </a:r>
            <a:endParaRPr lang="en-US" b="0" dirty="0"/>
          </a:p>
          <a:p>
            <a:pPr lvl="1"/>
            <a:r>
              <a:rPr lang="en-US" dirty="0" smtClean="0"/>
              <a:t>Repeated </a:t>
            </a:r>
            <a:r>
              <a:rPr lang="en-US" dirty="0"/>
              <a:t>if-then </a:t>
            </a:r>
            <a:r>
              <a:rPr lang="en-US" dirty="0" smtClean="0"/>
              <a:t>logic</a:t>
            </a:r>
            <a:endParaRPr lang="en-US" b="0" dirty="0"/>
          </a:p>
          <a:p>
            <a:pPr lvl="1"/>
            <a:r>
              <a:rPr lang="en-US" dirty="0"/>
              <a:t>Conditionals instead of </a:t>
            </a:r>
            <a:r>
              <a:rPr lang="en-US" dirty="0" smtClean="0"/>
              <a:t>polymorphism</a:t>
            </a:r>
            <a:endParaRPr lang="en-US" b="0" dirty="0"/>
          </a:p>
          <a:p>
            <a:pPr lvl="1"/>
            <a:r>
              <a:rPr lang="en-US" dirty="0" smtClean="0"/>
              <a:t>Static </a:t>
            </a:r>
            <a:r>
              <a:rPr lang="en-US" dirty="0"/>
              <a:t>methods </a:t>
            </a:r>
            <a:r>
              <a:rPr lang="en-US" dirty="0" smtClean="0"/>
              <a:t>everywhere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Don't </a:t>
            </a:r>
            <a:r>
              <a:rPr lang="en-US" dirty="0"/>
              <a:t>Repeat Yourself (DRY</a:t>
            </a:r>
            <a:r>
              <a:rPr lang="en-US" dirty="0" smtClean="0"/>
              <a:t>): Violations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0012" y="2819400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SRP is about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 cohesion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 coupling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</a:p>
          <a:p>
            <a:pPr lvl="1"/>
            <a:r>
              <a:rPr lang="en-US" dirty="0" smtClean="0"/>
              <a:t>Relation of responsibilities</a:t>
            </a:r>
          </a:p>
          <a:p>
            <a:pPr lvl="1"/>
            <a:r>
              <a:rPr lang="en-US" dirty="0" smtClean="0"/>
              <a:t>Focused on single task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</a:t>
            </a:r>
          </a:p>
          <a:p>
            <a:pPr lvl="1"/>
            <a:r>
              <a:rPr lang="en-US" dirty="0" smtClean="0"/>
              <a:t>Dependency on other modules</a:t>
            </a:r>
          </a:p>
          <a:p>
            <a:pPr lvl="1"/>
            <a:r>
              <a:rPr lang="en-US" dirty="0" smtClean="0"/>
              <a:t>Relationship between modules</a:t>
            </a:r>
          </a:p>
          <a:p>
            <a:r>
              <a:rPr lang="en-US" dirty="0" smtClean="0"/>
              <a:t>Ideal: low coupling + strong cohesion (e.g. a HDD)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 – Single Responsibility </a:t>
            </a:r>
            <a:r>
              <a:rPr lang="en-US" dirty="0" smtClean="0"/>
              <a:t>Principle (2)</a:t>
            </a:r>
            <a:endParaRPr lang="en-US" dirty="0"/>
          </a:p>
        </p:txBody>
      </p:sp>
      <p:pic>
        <p:nvPicPr>
          <p:cNvPr id="1026" name="Picture 2" descr="http://www.zdnet.com/i/story/61/18/018192/zdnet-seagate-goflex-freeagent-hd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28012" y="2362200"/>
            <a:ext cx="2855396" cy="2309827"/>
          </a:xfrm>
          <a:prstGeom prst="rect">
            <a:avLst/>
          </a:prstGeom>
          <a:noFill/>
          <a:effectLst>
            <a:glow rad="139700">
              <a:schemeClr val="tx1">
                <a:lumMod val="8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62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4818200"/>
            <a:ext cx="7924800" cy="820600"/>
          </a:xfrm>
        </p:spPr>
        <p:txBody>
          <a:bodyPr/>
          <a:lstStyle/>
          <a:p>
            <a:r>
              <a:rPr lang="en-US" dirty="0" smtClean="0"/>
              <a:t>Don't Repeat Yourself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7579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3612" y="990600"/>
            <a:ext cx="481861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5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5275400"/>
            <a:ext cx="7924800" cy="820600"/>
          </a:xfrm>
        </p:spPr>
        <p:txBody>
          <a:bodyPr/>
          <a:lstStyle/>
          <a:p>
            <a:r>
              <a:rPr lang="en-US" dirty="0" smtClean="0"/>
              <a:t>You Aren't Gonna Need It</a:t>
            </a:r>
            <a:endParaRPr lang="en-US" dirty="0"/>
          </a:p>
        </p:txBody>
      </p:sp>
      <p:pic>
        <p:nvPicPr>
          <p:cNvPr id="4098" name="Picture 2" descr="C:\Users\kenov\Downloads\7021453805_c1afec4f9f_o (1)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6764" y="762000"/>
            <a:ext cx="5035295" cy="4267200"/>
          </a:xfrm>
          <a:prstGeom prst="roundRect">
            <a:avLst>
              <a:gd name="adj" fmla="val 3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04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YAGNI – You Aren't </a:t>
            </a:r>
            <a:r>
              <a:rPr lang="en-US" dirty="0"/>
              <a:t>Gonna Need </a:t>
            </a:r>
            <a:r>
              <a:rPr lang="en-US" dirty="0" smtClean="0"/>
              <a:t>It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42365" y="1129605"/>
            <a:ext cx="1050984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"A 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 should not add functionality until deemed necessary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2363" y="2653605"/>
            <a:ext cx="1050984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"Always 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 things when you actually need them, never when you just foresee that you need them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Ron Jeffries, XP co-founder</a:t>
            </a:r>
          </a:p>
        </p:txBody>
      </p:sp>
      <p:pic>
        <p:nvPicPr>
          <p:cNvPr id="5122" name="Picture 2" descr="http://globusnews.net/wp-content/uploads/2011/04/ag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4520850"/>
            <a:ext cx="2745941" cy="1829152"/>
          </a:xfrm>
          <a:prstGeom prst="roundRect">
            <a:avLst>
              <a:gd name="adj" fmla="val 48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.imgur.com/JPsizD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41611" y="4520850"/>
            <a:ext cx="2582331" cy="1829152"/>
          </a:xfrm>
          <a:prstGeom prst="roundRect">
            <a:avLst>
              <a:gd name="adj" fmla="val 43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64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/>
              <a:t>Over-engineering (YAGNI) disadvantages</a:t>
            </a:r>
          </a:p>
          <a:p>
            <a:pPr lvl="1"/>
            <a:r>
              <a:rPr lang="en-US" dirty="0" smtClean="0"/>
              <a:t>Time for adding, testing, improving (costs money)</a:t>
            </a:r>
            <a:endParaRPr lang="en-US" b="0" dirty="0"/>
          </a:p>
          <a:p>
            <a:pPr lvl="1"/>
            <a:r>
              <a:rPr lang="en-US" dirty="0" smtClean="0"/>
              <a:t>Debugging, documenting, supporting</a:t>
            </a:r>
            <a:endParaRPr lang="en-US" b="0" dirty="0"/>
          </a:p>
          <a:p>
            <a:pPr lvl="1"/>
            <a:r>
              <a:rPr lang="en-US" dirty="0"/>
              <a:t>May lead to adding even more features</a:t>
            </a:r>
          </a:p>
          <a:p>
            <a:pPr lvl="1"/>
            <a:r>
              <a:rPr lang="en-US" dirty="0" smtClean="0"/>
              <a:t>Larger and complicated software</a:t>
            </a:r>
            <a:endParaRPr lang="en-US" b="0" dirty="0"/>
          </a:p>
          <a:p>
            <a:pPr lvl="1"/>
            <a:r>
              <a:rPr lang="en-US" dirty="0" smtClean="0"/>
              <a:t>May be not know to clients</a:t>
            </a:r>
          </a:p>
          <a:p>
            <a:r>
              <a:rPr lang="en-US" b="0" dirty="0" smtClean="0">
                <a:solidFill>
                  <a:schemeClr val="tx2">
                    <a:lumMod val="75000"/>
                  </a:schemeClr>
                </a:solidFill>
              </a:rPr>
              <a:t>Design for extension but don't</a:t>
            </a:r>
            <a:br>
              <a:rPr lang="en-US" b="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b="0" dirty="0" smtClean="0">
                <a:solidFill>
                  <a:schemeClr val="tx2">
                    <a:lumMod val="75000"/>
                  </a:schemeClr>
                </a:solidFill>
              </a:rPr>
              <a:t>implement unneeded features!</a:t>
            </a:r>
            <a:endParaRPr lang="en-US" b="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</a:t>
            </a:r>
            <a:r>
              <a:rPr lang="en-US" dirty="0" smtClean="0"/>
              <a:t>Aren't </a:t>
            </a:r>
            <a:r>
              <a:rPr lang="en-US" dirty="0"/>
              <a:t>Gonna Need It (YAGNI) Principle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1212" y="4038600"/>
            <a:ext cx="4312627" cy="2210221"/>
          </a:xfrm>
          <a:prstGeom prst="roundRect">
            <a:avLst>
              <a:gd name="adj" fmla="val 2339"/>
            </a:avLst>
          </a:prstGeom>
        </p:spPr>
      </p:pic>
    </p:spTree>
    <p:extLst>
      <p:ext uri="{BB962C8B-B14F-4D97-AF65-F5344CB8AC3E}">
        <p14:creationId xmlns:p14="http://schemas.microsoft.com/office/powerpoint/2010/main" val="180443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You Aren't Gonna Need It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21883" y="1600200"/>
            <a:ext cx="5387130" cy="2760902"/>
          </a:xfrm>
          <a:prstGeom prst="roundRect">
            <a:avLst>
              <a:gd name="adj" fmla="val 2339"/>
            </a:avLst>
          </a:prstGeom>
        </p:spPr>
      </p:pic>
    </p:spTree>
    <p:extLst>
      <p:ext uri="{BB962C8B-B14F-4D97-AF65-F5344CB8AC3E}">
        <p14:creationId xmlns:p14="http://schemas.microsoft.com/office/powerpoint/2010/main" val="301211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60412" y="5257800"/>
            <a:ext cx="10668000" cy="838200"/>
          </a:xfrm>
        </p:spPr>
        <p:txBody>
          <a:bodyPr/>
          <a:lstStyle/>
          <a:p>
            <a:r>
              <a:rPr lang="en-US" dirty="0" smtClean="0"/>
              <a:t>Keep It Simple, Stupid (KISS)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1401" y="943564"/>
            <a:ext cx="5186022" cy="40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5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KISS </a:t>
            </a:r>
            <a:r>
              <a:rPr lang="en-US" dirty="0" smtClean="0"/>
              <a:t>– Keep </a:t>
            </a:r>
            <a:r>
              <a:rPr lang="en-US" dirty="0"/>
              <a:t>It Simple, </a:t>
            </a:r>
            <a:r>
              <a:rPr lang="en-US" dirty="0" smtClean="0"/>
              <a:t>Stupid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6165" y="1208782"/>
            <a:ext cx="10662248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"Most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systems work best if they are kept simple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U.S. Navy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6163" y="2514600"/>
            <a:ext cx="10662248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"Simplicity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 be a key goal in design and unnecessary complexity should be avoided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</a:t>
            </a:r>
          </a:p>
        </p:txBody>
      </p:sp>
      <p:pic>
        <p:nvPicPr>
          <p:cNvPr id="6146" name="Picture 2" descr="http://betterarchitecture.files.wordpress.com/2013/02/rubenve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51" y="4495801"/>
            <a:ext cx="3073522" cy="1807232"/>
          </a:xfrm>
          <a:prstGeom prst="roundRect">
            <a:avLst>
              <a:gd name="adj" fmla="val 629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nfold.com/public_ftp/Kis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108" y="4495800"/>
            <a:ext cx="2141904" cy="1807234"/>
          </a:xfrm>
          <a:prstGeom prst="roundRect">
            <a:avLst>
              <a:gd name="adj" fmla="val 4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2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 violations of KISS</a:t>
            </a:r>
          </a:p>
          <a:p>
            <a:pPr lvl="1"/>
            <a:r>
              <a:rPr lang="en-US" dirty="0" smtClean="0"/>
              <a:t>Over-engineering (you need a bike, but build an aircraft)</a:t>
            </a:r>
          </a:p>
          <a:p>
            <a:pPr lvl="1"/>
            <a:r>
              <a:rPr lang="en-US" dirty="0" smtClean="0"/>
              <a:t>Using design patterns when not needed</a:t>
            </a:r>
          </a:p>
          <a:p>
            <a:pPr lvl="1"/>
            <a:r>
              <a:rPr lang="en-US" dirty="0" smtClean="0"/>
              <a:t>Using dependency injection and </a:t>
            </a:r>
            <a:r>
              <a:rPr lang="en-US" noProof="1" smtClean="0"/>
              <a:t>IoC</a:t>
            </a:r>
            <a:r>
              <a:rPr lang="en-US" dirty="0" smtClean="0"/>
              <a:t> for simple applications</a:t>
            </a:r>
          </a:p>
          <a:p>
            <a:pPr lvl="1"/>
            <a:r>
              <a:rPr lang="en-US" dirty="0" smtClean="0"/>
              <a:t>Using complex framework for simple tasks</a:t>
            </a:r>
          </a:p>
          <a:p>
            <a:pPr lvl="1"/>
            <a:r>
              <a:rPr lang="en-US" dirty="0" smtClean="0"/>
              <a:t>Using "enterprise" frameworks</a:t>
            </a:r>
          </a:p>
          <a:p>
            <a:r>
              <a:rPr lang="en-US" dirty="0" smtClean="0"/>
              <a:t>Some languages (like C#) can</a:t>
            </a:r>
            <a:br>
              <a:rPr lang="en-US" dirty="0" smtClean="0"/>
            </a:br>
            <a:r>
              <a:rPr lang="en-US" dirty="0" smtClean="0"/>
              <a:t>sometimes be "heavy"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KISS – Keep It Simple, </a:t>
            </a:r>
            <a:r>
              <a:rPr lang="en-US" dirty="0" smtClean="0"/>
              <a:t>Stupid: Violations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94812" y="4191000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1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1084" y="5029200"/>
            <a:ext cx="10873528" cy="820600"/>
          </a:xfrm>
        </p:spPr>
        <p:txBody>
          <a:bodyPr/>
          <a:lstStyle/>
          <a:p>
            <a:r>
              <a:rPr lang="en-US" dirty="0" smtClean="0"/>
              <a:t>KISS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631084" y="5864944"/>
            <a:ext cx="10873528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3612" y="1066800"/>
            <a:ext cx="492806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0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18200"/>
            <a:ext cx="8938472" cy="820600"/>
          </a:xfrm>
        </p:spPr>
        <p:txBody>
          <a:bodyPr/>
          <a:lstStyle/>
          <a:p>
            <a:r>
              <a:rPr lang="en-US" dirty="0" smtClean="0"/>
              <a:t>Factory Pattern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62761"/>
            <a:ext cx="8938472" cy="661839"/>
          </a:xfrm>
        </p:spPr>
        <p:txBody>
          <a:bodyPr/>
          <a:lstStyle/>
          <a:p>
            <a:r>
              <a:rPr lang="en-US" sz="3800" dirty="0" smtClean="0"/>
              <a:t>Simple, Method and Abstract Factory</a:t>
            </a:r>
            <a:endParaRPr lang="en-US" sz="3800" dirty="0"/>
          </a:p>
        </p:txBody>
      </p:sp>
      <p:pic>
        <p:nvPicPr>
          <p:cNvPr id="1026" name="Picture 2" descr="C:\Users\Edu\Desktop\factor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1212" y="1066800"/>
            <a:ext cx="5105401" cy="350996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Responsibility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"A reason to change"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Mapped to project requirements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More requirements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more possible changes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More responsibilities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more changes in the code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Multiple responsibilities in one class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coupling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More coupling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more errors on change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 – Single Responsibility Principle </a:t>
            </a:r>
            <a:r>
              <a:rPr lang="en-US" dirty="0" smtClean="0"/>
              <a:t>(3)</a:t>
            </a:r>
            <a:endParaRPr lang="en-US" dirty="0"/>
          </a:p>
        </p:txBody>
      </p:sp>
      <p:pic>
        <p:nvPicPr>
          <p:cNvPr id="5122" name="Picture 2" descr="http://rack.2.mshcdn.com/media/ZgkyMDEyLzEyLzA0L2RkL3doeXNvY2lhbG1lLmNUQS5qcGcKcAl0aHVtYgk5NTB4NTM0IwplCWpwZw/df4b3ad9/8da/why-social-media-is-vital-to-corporate-social-responsibility-6f06cc0c0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8"/>
              </a:clrFrom>
              <a:clrTo>
                <a:srgbClr val="00000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0560">
            <a:off x="7801292" y="1383219"/>
            <a:ext cx="3224955" cy="1909980"/>
          </a:xfrm>
          <a:prstGeom prst="roundRect">
            <a:avLst>
              <a:gd name="adj" fmla="val 103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31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Simple Factory creates (returns) one of many classes directly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This is not </a:t>
            </a:r>
            <a:r>
              <a:rPr lang="en-US" dirty="0"/>
              <a:t>a</a:t>
            </a:r>
            <a:r>
              <a:rPr lang="en-US" dirty="0" smtClean="0"/>
              <a:t> Pattern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Often mistaken with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Factory Pattern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3"/>
              </a:rPr>
              <a:t>Simple Factory vs. Factory Method vs. Abstract Factory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It is used quite often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This is the preparation for the real Pattern</a:t>
            </a:r>
          </a:p>
          <a:p>
            <a:pPr>
              <a:lnSpc>
                <a:spcPct val="100000"/>
              </a:lnSpc>
            </a:pPr>
            <a:r>
              <a:rPr lang="en-US" dirty="0"/>
              <a:t>Export the object creation in one place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we </a:t>
            </a:r>
            <a:r>
              <a:rPr lang="en-US" dirty="0" smtClean="0"/>
              <a:t>make </a:t>
            </a:r>
            <a:r>
              <a:rPr lang="en-US" dirty="0"/>
              <a:t>changes, we make them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one place</a:t>
            </a:r>
          </a:p>
          <a:p>
            <a:pPr>
              <a:lnSpc>
                <a:spcPct val="100000"/>
              </a:lnSpc>
            </a:pPr>
            <a:r>
              <a:rPr lang="en-US" dirty="0"/>
              <a:t>We can hide complex object creation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 smtClean="0"/>
              <a:t>Provides a higher </a:t>
            </a:r>
            <a:r>
              <a:rPr lang="en-US" dirty="0"/>
              <a:t>level of </a:t>
            </a:r>
            <a:r>
              <a:rPr lang="en-US" dirty="0" smtClean="0"/>
              <a:t>abstraction</a:t>
            </a:r>
            <a:endParaRPr lang="bg-BG" dirty="0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Factory</a:t>
            </a:r>
            <a:endParaRPr lang="bg-BG" dirty="0"/>
          </a:p>
        </p:txBody>
      </p:sp>
      <p:pic>
        <p:nvPicPr>
          <p:cNvPr id="1026" name="Picture 2" descr="http://corey.quickshiftconsulting.com/uploads/1/9/2/6/1926413/718913.jpg?369x2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984" y="3505200"/>
            <a:ext cx="453082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6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2" y="5113521"/>
            <a:ext cx="11847599" cy="1287279"/>
          </a:xfrm>
        </p:spPr>
        <p:txBody>
          <a:bodyPr/>
          <a:lstStyle/>
          <a:p>
            <a:r>
              <a:rPr lang="en-US" dirty="0" smtClean="0"/>
              <a:t>Or use .NET’s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Activator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Factory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0285" y="1170325"/>
            <a:ext cx="10455727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IStudent CreateStudent(StudentType type)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switch (type)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StudentType.Online: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new OnlineStudent();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case StudentType.Onsite: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new OnsiteStudent();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Objects are created by a separate method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Produces objects as normal Factory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This allows achieving higher reusability and flexibility in the changing applications</a:t>
            </a: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www.dofactory.com/net/factory-method-design-pattern</a:t>
            </a:r>
            <a:endParaRPr lang="en-US" dirty="0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Factory Method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212" y="3657600"/>
            <a:ext cx="7033293" cy="1969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632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Abstraction in object creation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Create a family of related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Factory Pattern</a:t>
            </a:r>
            <a:r>
              <a:rPr lang="en-US" dirty="0" smtClean="0"/>
              <a:t> defines </a:t>
            </a:r>
            <a:br>
              <a:rPr lang="en-US" dirty="0" smtClean="0"/>
            </a:br>
            <a:r>
              <a:rPr lang="en-US" dirty="0" smtClean="0"/>
              <a:t>an interface for creating sets of linked objects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Without knowing their concrete 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in systems that are frequently changed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Provides a flexible mechanism for replacement of different sets</a:t>
            </a:r>
          </a:p>
          <a:p>
            <a:pPr>
              <a:lnSpc>
                <a:spcPct val="100000"/>
              </a:lnSpc>
            </a:pPr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www.dofactory.com/net/abstract-factory-design-pattern</a:t>
            </a:r>
            <a:r>
              <a:rPr lang="en-GB" dirty="0" smtClean="0"/>
              <a:t> </a:t>
            </a:r>
            <a:endParaRPr lang="bg-BG" b="0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Factory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37771" y="990600"/>
            <a:ext cx="4483094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20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168717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SOLID Principles in Software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910366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6858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4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638799"/>
          </a:xfrm>
        </p:spPr>
        <p:txBody>
          <a:bodyPr>
            <a:noAutofit/>
          </a:bodyPr>
          <a:lstStyle/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SOLID</a:t>
            </a:r>
            <a:r>
              <a:rPr lang="en-US" sz="2800" dirty="0"/>
              <a:t> Principles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800" dirty="0"/>
              <a:t>SRP –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Single Responsibility </a:t>
            </a:r>
            <a:r>
              <a:rPr lang="en-US" sz="28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800" dirty="0"/>
              <a:t>OCP –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Open / Closed </a:t>
            </a:r>
            <a:r>
              <a:rPr lang="en-US" sz="28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800" dirty="0"/>
              <a:t>LSP –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Liskov Substitution </a:t>
            </a:r>
            <a:r>
              <a:rPr lang="en-US" sz="28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800" dirty="0"/>
              <a:t>ISP –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Interface Segregation </a:t>
            </a:r>
            <a:r>
              <a:rPr lang="en-US" sz="28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800" dirty="0"/>
              <a:t>DIP –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Dependency Inversion </a:t>
            </a:r>
            <a:r>
              <a:rPr lang="en-US" sz="2800" dirty="0"/>
              <a:t>Principle</a:t>
            </a: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DRY</a:t>
            </a:r>
            <a:r>
              <a:rPr lang="en-US" sz="2800" dirty="0"/>
              <a:t> – Don't Repeat Yourself</a:t>
            </a: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YAGNI </a:t>
            </a:r>
            <a:r>
              <a:rPr lang="en-US" sz="2800" dirty="0"/>
              <a:t>– You Aren't Gonna Need It</a:t>
            </a: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KISS</a:t>
            </a:r>
            <a:r>
              <a:rPr lang="en-US" sz="2800" dirty="0"/>
              <a:t> – Keep It Simple, </a:t>
            </a:r>
            <a:r>
              <a:rPr lang="en-US" sz="2800" dirty="0" smtClean="0"/>
              <a:t>Stupid</a:t>
            </a: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Factory</a:t>
            </a:r>
            <a:r>
              <a:rPr lang="en-US" sz="2800" dirty="0" smtClean="0"/>
              <a:t> Pattern</a:t>
            </a:r>
          </a:p>
          <a:p>
            <a:pPr marL="514350" indent="-514350">
              <a:lnSpc>
                <a:spcPct val="110000"/>
              </a:lnSpc>
              <a:buNone/>
            </a:pPr>
            <a:endParaRPr lang="en-US" sz="3200" dirty="0" smtClean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143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07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SOLID Principles in </a:t>
            </a:r>
            <a:r>
              <a:rPr lang="en-US" smtClean="0"/>
              <a:t>Software Design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>
                <a:hlinkClick r:id="rId15"/>
              </a:rPr>
              <a:t>https://softuni.bg/courses/high-quality-code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88961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solidFill>
                  <a:srgbClr val="FF0000"/>
                </a:solidFill>
                <a:hlinkClick r:id="rId7"/>
              </a:rPr>
              <a:t>High Quality Code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075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Classic violations of SRP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Objects that can print / draw themselves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Objects that can save / restore themselves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 smtClean="0"/>
              <a:t>Classic solutions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Separate printer class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Separate persistence class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Or use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Memento</a:t>
            </a:r>
            <a:r>
              <a:rPr lang="en-US" dirty="0" smtClean="0"/>
              <a:t> design pattern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/>
              <a:t>Responsibility </a:t>
            </a:r>
            <a:r>
              <a:rPr lang="en-US" dirty="0" smtClean="0"/>
              <a:t>Principle: Violations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76514" y="3810000"/>
            <a:ext cx="2121591" cy="2446287"/>
          </a:xfrm>
          <a:prstGeom prst="roundRect">
            <a:avLst>
              <a:gd name="adj" fmla="val 1911"/>
            </a:avLst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76513" y="1454395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6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solutions</a:t>
            </a:r>
          </a:p>
          <a:p>
            <a:pPr lvl="1"/>
            <a:r>
              <a:rPr lang="en-US" dirty="0" smtClean="0"/>
              <a:t>Multiple small interfaces (ISP)</a:t>
            </a:r>
          </a:p>
          <a:p>
            <a:pPr lvl="1"/>
            <a:r>
              <a:rPr lang="en-US" dirty="0" smtClean="0"/>
              <a:t>Many small classes</a:t>
            </a:r>
          </a:p>
          <a:p>
            <a:pPr lvl="1"/>
            <a:r>
              <a:rPr lang="en-US" dirty="0" smtClean="0"/>
              <a:t>Distinct responsibilities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Benefits of SRP</a:t>
            </a:r>
            <a:endParaRPr lang="en-US" dirty="0"/>
          </a:p>
          <a:p>
            <a:pPr lvl="1"/>
            <a:r>
              <a:rPr lang="en-US" dirty="0"/>
              <a:t>Flexible </a:t>
            </a:r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Lower coupling</a:t>
            </a:r>
          </a:p>
          <a:p>
            <a:pPr lvl="1"/>
            <a:r>
              <a:rPr lang="en-US" dirty="0" smtClean="0"/>
              <a:t>Higher cohesion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SRP: Solutions and Benefits</a:t>
            </a:r>
            <a:endParaRPr lang="en-US" dirty="0"/>
          </a:p>
        </p:txBody>
      </p:sp>
      <p:pic>
        <p:nvPicPr>
          <p:cNvPr id="6146" name="Picture 2" descr="http://cdn.teckler.com/images/ahanasingh/709c27d321f806765e8fd7b1ac58af8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062" y="3581400"/>
            <a:ext cx="2552700" cy="2552700"/>
          </a:xfrm>
          <a:prstGeom prst="roundRect">
            <a:avLst>
              <a:gd name="adj" fmla="val 38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8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64484" y="4894400"/>
            <a:ext cx="9654328" cy="820600"/>
          </a:xfrm>
        </p:spPr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64484" y="5754968"/>
            <a:ext cx="9654328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deviq.com/Media/Default/Article/SingleResponsibilit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28" y="304800"/>
            <a:ext cx="4741439" cy="474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83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2404</Words>
  <Application>Microsoft Office PowerPoint</Application>
  <PresentationFormat>Custom</PresentationFormat>
  <Paragraphs>502</Paragraphs>
  <Slides>68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SOLID Principles in Software Design</vt:lpstr>
      <vt:lpstr>Table of Contents</vt:lpstr>
      <vt:lpstr>Single Responsibility Principle</vt:lpstr>
      <vt:lpstr>SRP – Single Responsibility Principle</vt:lpstr>
      <vt:lpstr>SRP – Single Responsibility Principle (2)</vt:lpstr>
      <vt:lpstr>SRP – Single Responsibility Principle (3)</vt:lpstr>
      <vt:lpstr>Single Responsibility Principle: Violations</vt:lpstr>
      <vt:lpstr>SRP: Solutions and Benefits</vt:lpstr>
      <vt:lpstr>Single Responsibility Principle</vt:lpstr>
      <vt:lpstr>Open / Closed Principle</vt:lpstr>
      <vt:lpstr>OCP – Open / Closed Principle</vt:lpstr>
      <vt:lpstr>OCP – Open / Closed Principle (2)</vt:lpstr>
      <vt:lpstr>Open / Closed Principle: Violations</vt:lpstr>
      <vt:lpstr>Open / Closed Principle: How?</vt:lpstr>
      <vt:lpstr>Applying the Open / Closed Principle</vt:lpstr>
      <vt:lpstr>Open / Closed Principle</vt:lpstr>
      <vt:lpstr>Liskov Substitution Principle</vt:lpstr>
      <vt:lpstr>LSP – Liskov Substitution Principle</vt:lpstr>
      <vt:lpstr>Liskov Substitution Principle Explained</vt:lpstr>
      <vt:lpstr>Liskov Substitution Principle: Violations</vt:lpstr>
      <vt:lpstr>Liskov Substitution Principle: How?</vt:lpstr>
      <vt:lpstr>Liskov Substitution Principle</vt:lpstr>
      <vt:lpstr>Interface Segregation Principle</vt:lpstr>
      <vt:lpstr>ISP – Interface Segregation Principle</vt:lpstr>
      <vt:lpstr>Interface Segregation Principle Explained</vt:lpstr>
      <vt:lpstr>Interface Segregation Principle: Violations</vt:lpstr>
      <vt:lpstr>Interface Segregation Principle: How?</vt:lpstr>
      <vt:lpstr>Interface Segregation Principle</vt:lpstr>
      <vt:lpstr>Dependency Inversion Principle</vt:lpstr>
      <vt:lpstr>DIP – Dependency Inversion Principle</vt:lpstr>
      <vt:lpstr>Dependencies and Coupling</vt:lpstr>
      <vt:lpstr>Dependency Examples</vt:lpstr>
      <vt:lpstr>Dependencies in Traditional Programming</vt:lpstr>
      <vt:lpstr>DI: Depend on Abstractions</vt:lpstr>
      <vt:lpstr>Depend on Abstractions</vt:lpstr>
      <vt:lpstr>Dependency Inversion Principle: How?</vt:lpstr>
      <vt:lpstr>Constructor Injection – Example</vt:lpstr>
      <vt:lpstr>Dependency Inversion Principle: How? (2)</vt:lpstr>
      <vt:lpstr>Property Injection – Example</vt:lpstr>
      <vt:lpstr>Dependency Inversion Principle: How? (3)</vt:lpstr>
      <vt:lpstr>Parameter Injection – Example</vt:lpstr>
      <vt:lpstr>Dependency Inversion Principle: Violations</vt:lpstr>
      <vt:lpstr>Inversion of Control and Dependency Injection</vt:lpstr>
      <vt:lpstr>Inversion of Control Containers (IoC)</vt:lpstr>
      <vt:lpstr>Dependency Inversion Principle</vt:lpstr>
      <vt:lpstr>Other Principles</vt:lpstr>
      <vt:lpstr>Don't Repeat Yourself (DRY)</vt:lpstr>
      <vt:lpstr>Don't Repeat Yourself (DRY) Principle</vt:lpstr>
      <vt:lpstr>Don't Repeat Yourself (DRY): Violations</vt:lpstr>
      <vt:lpstr>Don't Repeat Yourself</vt:lpstr>
      <vt:lpstr>You Aren't Gonna Need It</vt:lpstr>
      <vt:lpstr>YAGNI – You Aren't Gonna Need It</vt:lpstr>
      <vt:lpstr>You Aren't Gonna Need It (YAGNI) Principle</vt:lpstr>
      <vt:lpstr>You Aren't Gonna Need It</vt:lpstr>
      <vt:lpstr>Keep It Simple, Stupid (KISS)</vt:lpstr>
      <vt:lpstr>KISS – Keep It Simple, Stupid</vt:lpstr>
      <vt:lpstr>KISS – Keep It Simple, Stupid: Violations</vt:lpstr>
      <vt:lpstr>KISS Principle</vt:lpstr>
      <vt:lpstr>Factory Pattern</vt:lpstr>
      <vt:lpstr>Simple Factory</vt:lpstr>
      <vt:lpstr>Simple Factory – Example</vt:lpstr>
      <vt:lpstr>Factory Method</vt:lpstr>
      <vt:lpstr>Abstract Factory</vt:lpstr>
      <vt:lpstr>SOLID Principles in Software Design</vt:lpstr>
      <vt:lpstr>Summary</vt:lpstr>
      <vt:lpstr>SOLID Principles in Software Design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Principles in Software Design</dc:title>
  <dc:subject>C# Basics Course</dc:subject>
  <dc:creator/>
  <cp:keywords>SOLID, DRY, YAGNI, KISS, SLAP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2016-01-21T12:36:56Z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